
<file path=[Content_Types].xml><?xml version="1.0" encoding="utf-8"?>
<Types xmlns="http://schemas.openxmlformats.org/package/2006/content-types">
  <Default Extension="png" ContentType="image/png"/>
  <Default Extension="aac" ContentType="audio/aac"/>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90" r:id="rId3"/>
  </p:sldMasterIdLst>
  <p:sldIdLst>
    <p:sldId id="257" r:id="rId4"/>
    <p:sldId id="260" r:id="rId5"/>
    <p:sldId id="264" r:id="rId6"/>
    <p:sldId id="319" r:id="rId7"/>
    <p:sldId id="266" r:id="rId8"/>
    <p:sldId id="265" r:id="rId9"/>
    <p:sldId id="278" r:id="rId10"/>
    <p:sldId id="320" r:id="rId11"/>
    <p:sldId id="280" r:id="rId12"/>
    <p:sldId id="281" r:id="rId13"/>
    <p:sldId id="282" r:id="rId14"/>
    <p:sldId id="283" r:id="rId15"/>
    <p:sldId id="287" r:id="rId16"/>
    <p:sldId id="305" r:id="rId17"/>
    <p:sldId id="322" r:id="rId18"/>
    <p:sldId id="315" r:id="rId19"/>
    <p:sldId id="279" r:id="rId20"/>
    <p:sldId id="324" r:id="rId21"/>
    <p:sldId id="325" r:id="rId22"/>
    <p:sldId id="326" r:id="rId23"/>
    <p:sldId id="276" r:id="rId24"/>
    <p:sldId id="284" r:id="rId25"/>
    <p:sldId id="286" r:id="rId26"/>
    <p:sldId id="306" r:id="rId27"/>
    <p:sldId id="311" r:id="rId28"/>
    <p:sldId id="308" r:id="rId29"/>
    <p:sldId id="307" r:id="rId30"/>
    <p:sldId id="318" r:id="rId31"/>
    <p:sldId id="323" r:id="rId32"/>
    <p:sldId id="321" r:id="rId33"/>
    <p:sldId id="316" r:id="rId34"/>
    <p:sldId id="317" r:id="rId35"/>
    <p:sldId id="309" r:id="rId36"/>
    <p:sldId id="312" r:id="rId37"/>
    <p:sldId id="27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51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2" d="100"/>
          <a:sy n="52" d="100"/>
        </p:scale>
        <p:origin x="864"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jpeg>
</file>

<file path=ppt/media/image9.jpeg>
</file>

<file path=ppt/media/media1.aac>
</file>

<file path=ppt/media/media2.aac>
</file>

<file path=ppt/media/media3.wav>
</file>

<file path=ppt/media/media4.wav>
</file>

<file path=ppt/media/media5.wav>
</file>

<file path=ppt/media/media6.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1265312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3642609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33156819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25DCC1D4-496E-40AD-A9CD-76ED00E93447}"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270666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4051651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659948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34600850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C0E08C-938F-4DAA-A531-1ADF1B6B703F}" type="datetimeFigureOut">
              <a:rPr lang="en-IN" smtClean="0"/>
              <a:t>16-05-2018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5DCC1D4-496E-40AD-A9CD-76ED00E93447}"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432393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EC0E08C-938F-4DAA-A531-1ADF1B6B703F}" type="datetimeFigureOut">
              <a:rPr lang="en-IN" smtClean="0"/>
              <a:t>16-05-2018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5DCC1D4-496E-40AD-A9CD-76ED00E93447}"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249696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C0E08C-938F-4DAA-A531-1ADF1B6B703F}" type="datetimeFigureOut">
              <a:rPr lang="en-IN" smtClean="0"/>
              <a:t>16-05-2018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6614523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96135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41344612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34180903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18136022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145743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46218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8485075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6599035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0620888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10762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74851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25DCC1D4-496E-40AD-A9CD-76ED00E93447}"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55352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7194328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26664738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2572882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178795337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C0E08C-938F-4DAA-A531-1ADF1B6B703F}" type="datetimeFigureOut">
              <a:rPr lang="en-IN" smtClean="0"/>
              <a:t>16-05-2018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5DCC1D4-496E-40AD-A9CD-76ED00E93447}"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4412509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EC0E08C-938F-4DAA-A531-1ADF1B6B703F}" type="datetimeFigureOut">
              <a:rPr lang="en-IN" smtClean="0"/>
              <a:t>16-05-2018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5DCC1D4-496E-40AD-A9CD-76ED00E93447}"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6837652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C0E08C-938F-4DAA-A531-1ADF1B6B703F}" type="datetimeFigureOut">
              <a:rPr lang="en-IN" smtClean="0"/>
              <a:t>16-05-2018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16584589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1369200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189283814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4775400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23494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25708117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7052804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222974536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688525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0298600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4763039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C0E08C-938F-4DAA-A531-1ADF1B6B703F}" type="datetimeFigureOut">
              <a:rPr lang="en-IN" smtClean="0"/>
              <a:t>16-05-2018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DCC1D4-496E-40AD-A9CD-76ED00E93447}"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98027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6EC0E08C-938F-4DAA-A531-1ADF1B6B703F}" type="datetimeFigureOut">
              <a:rPr lang="en-IN" smtClean="0"/>
              <a:t>16-05-2018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2468740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6EC0E08C-938F-4DAA-A531-1ADF1B6B703F}" type="datetimeFigureOut">
              <a:rPr lang="en-IN" smtClean="0"/>
              <a:t>16-05-2018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1723272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C0E08C-938F-4DAA-A531-1ADF1B6B703F}" type="datetimeFigureOut">
              <a:rPr lang="en-IN" smtClean="0"/>
              <a:t>16-05-2018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65823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2533484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EC0E08C-938F-4DAA-A531-1ADF1B6B703F}" type="datetimeFigureOut">
              <a:rPr lang="en-IN" smtClean="0"/>
              <a:t>16-05-2018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DCC1D4-496E-40AD-A9CD-76ED00E93447}" type="slidenum">
              <a:rPr lang="en-IN" smtClean="0"/>
              <a:t>‹#›</a:t>
            </a:fld>
            <a:endParaRPr lang="en-IN"/>
          </a:p>
        </p:txBody>
      </p:sp>
    </p:spTree>
    <p:extLst>
      <p:ext uri="{BB962C8B-B14F-4D97-AF65-F5344CB8AC3E}">
        <p14:creationId xmlns:p14="http://schemas.microsoft.com/office/powerpoint/2010/main" val="3841412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3.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heme" Target="../theme/theme3.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4.pn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image" Target="../media/image3.png"/><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C0E08C-938F-4DAA-A531-1ADF1B6B703F}" type="datetimeFigureOut">
              <a:rPr lang="en-IN" smtClean="0"/>
              <a:t>16-05-2018</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DCC1D4-496E-40AD-A9CD-76ED00E93447}" type="slidenum">
              <a:rPr lang="en-IN" smtClean="0"/>
              <a:t>‹#›</a:t>
            </a:fld>
            <a:endParaRPr lang="en-IN"/>
          </a:p>
        </p:txBody>
      </p:sp>
    </p:spTree>
    <p:extLst>
      <p:ext uri="{BB962C8B-B14F-4D97-AF65-F5344CB8AC3E}">
        <p14:creationId xmlns:p14="http://schemas.microsoft.com/office/powerpoint/2010/main" val="3427623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EC0E08C-938F-4DAA-A531-1ADF1B6B703F}" type="datetimeFigureOut">
              <a:rPr lang="en-IN" smtClean="0"/>
              <a:t>16-05-2018</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5DCC1D4-496E-40AD-A9CD-76ED00E93447}" type="slidenum">
              <a:rPr lang="en-IN" smtClean="0"/>
              <a:t>‹#›</a:t>
            </a:fld>
            <a:endParaRPr lang="en-IN"/>
          </a:p>
        </p:txBody>
      </p:sp>
    </p:spTree>
    <p:extLst>
      <p:ext uri="{BB962C8B-B14F-4D97-AF65-F5344CB8AC3E}">
        <p14:creationId xmlns:p14="http://schemas.microsoft.com/office/powerpoint/2010/main" val="29965914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EC0E08C-938F-4DAA-A531-1ADF1B6B703F}" type="datetimeFigureOut">
              <a:rPr lang="en-IN" smtClean="0"/>
              <a:t>16-05-2018</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5DCC1D4-496E-40AD-A9CD-76ED00E93447}" type="slidenum">
              <a:rPr lang="en-IN" smtClean="0"/>
              <a:t>‹#›</a:t>
            </a:fld>
            <a:endParaRPr lang="en-IN"/>
          </a:p>
        </p:txBody>
      </p:sp>
    </p:spTree>
    <p:extLst>
      <p:ext uri="{BB962C8B-B14F-4D97-AF65-F5344CB8AC3E}">
        <p14:creationId xmlns:p14="http://schemas.microsoft.com/office/powerpoint/2010/main" val="422481129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15.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15.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15.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2.aac"/><Relationship Id="rId7" Type="http://schemas.openxmlformats.org/officeDocument/2006/relationships/image" Target="../media/image14.png"/><Relationship Id="rId2" Type="http://schemas.openxmlformats.org/officeDocument/2006/relationships/audio" Target="../media/media1.aac"/><Relationship Id="rId1" Type="http://schemas.microsoft.com/office/2007/relationships/media" Target="../media/media1.aac"/><Relationship Id="rId6" Type="http://schemas.openxmlformats.org/officeDocument/2006/relationships/image" Target="../media/image13.png"/><Relationship Id="rId5" Type="http://schemas.openxmlformats.org/officeDocument/2006/relationships/slideLayout" Target="../slideLayouts/slideLayout2.xml"/><Relationship Id="rId4" Type="http://schemas.openxmlformats.org/officeDocument/2006/relationships/audio" Target="../media/media2.aac"/></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15.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62783" y="1529338"/>
            <a:ext cx="9266429" cy="3272739"/>
          </a:xfrm>
        </p:spPr>
        <p:txBody>
          <a:bodyPr>
            <a:noAutofit/>
          </a:bodyPr>
          <a:lstStyle/>
          <a:p>
            <a:r>
              <a:rPr lang="en-IN" sz="4800" dirty="0"/>
              <a:t>Medical Diagnosis of Ailments through supervised learning techniques on Auscultatory         sounds of the human body</a:t>
            </a:r>
          </a:p>
        </p:txBody>
      </p:sp>
      <p:sp>
        <p:nvSpPr>
          <p:cNvPr id="3" name="TextBox 2">
            <a:extLst>
              <a:ext uri="{FF2B5EF4-FFF2-40B4-BE49-F238E27FC236}">
                <a16:creationId xmlns:a16="http://schemas.microsoft.com/office/drawing/2014/main" id="{8C5FCD73-ADE0-4715-A20D-67348EE13C0B}"/>
              </a:ext>
            </a:extLst>
          </p:cNvPr>
          <p:cNvSpPr txBox="1"/>
          <p:nvPr/>
        </p:nvSpPr>
        <p:spPr>
          <a:xfrm>
            <a:off x="3525415" y="606008"/>
            <a:ext cx="5141167" cy="923330"/>
          </a:xfrm>
          <a:prstGeom prst="rect">
            <a:avLst/>
          </a:prstGeom>
          <a:noFill/>
        </p:spPr>
        <p:txBody>
          <a:bodyPr wrap="square" rtlCol="0">
            <a:spAutoFit/>
          </a:bodyPr>
          <a:lstStyle/>
          <a:p>
            <a:pPr algn="ctr"/>
            <a:r>
              <a:rPr lang="en-IN" sz="5400" b="1" dirty="0"/>
              <a:t>AUSCONSULT</a:t>
            </a:r>
          </a:p>
        </p:txBody>
      </p:sp>
    </p:spTree>
    <p:extLst>
      <p:ext uri="{BB962C8B-B14F-4D97-AF65-F5344CB8AC3E}">
        <p14:creationId xmlns:p14="http://schemas.microsoft.com/office/powerpoint/2010/main" val="27696391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AD144-AD05-4D03-A4CB-E7AA85602AD9}"/>
              </a:ext>
            </a:extLst>
          </p:cNvPr>
          <p:cNvSpPr>
            <a:spLocks noGrp="1"/>
          </p:cNvSpPr>
          <p:nvPr>
            <p:ph type="title"/>
          </p:nvPr>
        </p:nvSpPr>
        <p:spPr/>
        <p:txBody>
          <a:bodyPr>
            <a:normAutofit/>
          </a:bodyPr>
          <a:lstStyle/>
          <a:p>
            <a:r>
              <a:rPr lang="en-IN" sz="4400" b="1" dirty="0">
                <a:latin typeface="+mn-lt"/>
              </a:rPr>
              <a:t>Murmur Heart Sound</a:t>
            </a:r>
          </a:p>
        </p:txBody>
      </p:sp>
      <p:sp>
        <p:nvSpPr>
          <p:cNvPr id="4" name="Text Placeholder 3">
            <a:extLst>
              <a:ext uri="{FF2B5EF4-FFF2-40B4-BE49-F238E27FC236}">
                <a16:creationId xmlns:a16="http://schemas.microsoft.com/office/drawing/2014/main" id="{77691666-7CF8-4F47-A391-44019F8EE22E}"/>
              </a:ext>
            </a:extLst>
          </p:cNvPr>
          <p:cNvSpPr>
            <a:spLocks noGrp="1"/>
          </p:cNvSpPr>
          <p:nvPr>
            <p:ph type="body" sz="half" idx="2"/>
          </p:nvPr>
        </p:nvSpPr>
        <p:spPr>
          <a:xfrm>
            <a:off x="839788" y="2057400"/>
            <a:ext cx="5256212" cy="4220852"/>
          </a:xfrm>
        </p:spPr>
        <p:txBody>
          <a:bodyPr>
            <a:noAutofit/>
          </a:bodyPr>
          <a:lstStyle/>
          <a:p>
            <a:r>
              <a:rPr lang="en-IN" sz="1800" dirty="0"/>
              <a:t>Heart murmurs sound as though there is a “whooshing, roaring, rumbling, or turbulent fluid” noise in one of two temporal locations: (1) between “</a:t>
            </a:r>
            <a:r>
              <a:rPr lang="en-IN" sz="1800" dirty="0" err="1"/>
              <a:t>lub</a:t>
            </a:r>
            <a:r>
              <a:rPr lang="en-IN" sz="1800" dirty="0"/>
              <a:t>” and “dub”, or (2) between “dub” and “</a:t>
            </a:r>
            <a:r>
              <a:rPr lang="en-IN" sz="1800" dirty="0" err="1"/>
              <a:t>lub</a:t>
            </a:r>
            <a:r>
              <a:rPr lang="en-IN" sz="1800" dirty="0"/>
              <a:t>”. They can be a symptom of many heart disorders, some serious. There will still be a “</a:t>
            </a:r>
            <a:r>
              <a:rPr lang="en-IN" sz="1800" dirty="0" err="1"/>
              <a:t>lub</a:t>
            </a:r>
            <a:r>
              <a:rPr lang="en-IN" sz="1800" dirty="0"/>
              <a:t>” and a “dub”. One of the things that confuses non-medically trained people is that murmurs happen between </a:t>
            </a:r>
            <a:r>
              <a:rPr lang="en-IN" sz="1800" dirty="0" err="1"/>
              <a:t>lub</a:t>
            </a:r>
            <a:r>
              <a:rPr lang="en-IN" sz="1800" dirty="0"/>
              <a:t> and dub or between dub and </a:t>
            </a:r>
            <a:r>
              <a:rPr lang="en-IN" sz="1800" dirty="0" err="1"/>
              <a:t>lub</a:t>
            </a:r>
            <a:r>
              <a:rPr lang="en-IN" sz="1800" dirty="0"/>
              <a:t>; not on </a:t>
            </a:r>
            <a:r>
              <a:rPr lang="en-IN" sz="1800" dirty="0" err="1"/>
              <a:t>lub</a:t>
            </a:r>
            <a:r>
              <a:rPr lang="en-IN" sz="1800" dirty="0"/>
              <a:t> and not on dub. Below, you can find an asterisk* at the locations a murmur may be.</a:t>
            </a:r>
          </a:p>
          <a:p>
            <a:r>
              <a:rPr lang="en-IN" sz="1800" dirty="0"/>
              <a:t>…</a:t>
            </a:r>
            <a:r>
              <a:rPr lang="en-IN" sz="1800" dirty="0" err="1"/>
              <a:t>lub</a:t>
            </a:r>
            <a:r>
              <a:rPr lang="en-IN" sz="1800" dirty="0"/>
              <a:t>..****...dub……………. </a:t>
            </a:r>
            <a:r>
              <a:rPr lang="en-IN" sz="1800" dirty="0" err="1"/>
              <a:t>lub</a:t>
            </a:r>
            <a:r>
              <a:rPr lang="en-IN" sz="1800" dirty="0"/>
              <a:t>..****..dub ……………. </a:t>
            </a:r>
            <a:r>
              <a:rPr lang="en-IN" sz="1800" dirty="0" err="1"/>
              <a:t>lub</a:t>
            </a:r>
            <a:r>
              <a:rPr lang="en-IN" sz="1800" dirty="0"/>
              <a:t>..****..dub ……………. </a:t>
            </a:r>
            <a:r>
              <a:rPr lang="en-IN" sz="1800" dirty="0" err="1"/>
              <a:t>lub</a:t>
            </a:r>
            <a:r>
              <a:rPr lang="en-IN" sz="1800" dirty="0"/>
              <a:t>..****..dub …</a:t>
            </a:r>
          </a:p>
        </p:txBody>
      </p:sp>
      <p:pic>
        <p:nvPicPr>
          <p:cNvPr id="8" name="Picture 7">
            <a:extLst>
              <a:ext uri="{FF2B5EF4-FFF2-40B4-BE49-F238E27FC236}">
                <a16:creationId xmlns:a16="http://schemas.microsoft.com/office/drawing/2014/main" id="{23853024-6701-47BC-96AB-66031109D7F0}"/>
              </a:ext>
            </a:extLst>
          </p:cNvPr>
          <p:cNvPicPr/>
          <p:nvPr/>
        </p:nvPicPr>
        <p:blipFill>
          <a:blip r:embed="rId4"/>
          <a:stretch>
            <a:fillRect/>
          </a:stretch>
        </p:blipFill>
        <p:spPr>
          <a:xfrm>
            <a:off x="6369371" y="1621354"/>
            <a:ext cx="5731510" cy="4369435"/>
          </a:xfrm>
          <a:prstGeom prst="rect">
            <a:avLst/>
          </a:prstGeom>
        </p:spPr>
      </p:pic>
      <p:pic>
        <p:nvPicPr>
          <p:cNvPr id="5" name="201101051104-2-0-4">
            <a:hlinkClick r:id="" action="ppaction://media"/>
            <a:extLst>
              <a:ext uri="{FF2B5EF4-FFF2-40B4-BE49-F238E27FC236}">
                <a16:creationId xmlns:a16="http://schemas.microsoft.com/office/drawing/2014/main" id="{DE1EF926-E371-4C20-83BE-3D9631BEF2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91444" y="1133992"/>
            <a:ext cx="487363" cy="487362"/>
          </a:xfrm>
          <a:prstGeom prst="rect">
            <a:avLst/>
          </a:prstGeom>
        </p:spPr>
      </p:pic>
      <p:sp>
        <p:nvSpPr>
          <p:cNvPr id="9" name="TextBox 8">
            <a:extLst>
              <a:ext uri="{FF2B5EF4-FFF2-40B4-BE49-F238E27FC236}">
                <a16:creationId xmlns:a16="http://schemas.microsoft.com/office/drawing/2014/main" id="{0AB30C3B-CA1D-481B-9834-6EBEC5CCEC44}"/>
              </a:ext>
            </a:extLst>
          </p:cNvPr>
          <p:cNvSpPr txBox="1"/>
          <p:nvPr/>
        </p:nvSpPr>
        <p:spPr>
          <a:xfrm>
            <a:off x="5963124" y="1730033"/>
            <a:ext cx="461665" cy="3120713"/>
          </a:xfrm>
          <a:prstGeom prst="rect">
            <a:avLst/>
          </a:prstGeom>
          <a:noFill/>
        </p:spPr>
        <p:txBody>
          <a:bodyPr vert="vert270" wrap="square" rtlCol="0">
            <a:spAutoFit/>
          </a:bodyPr>
          <a:lstStyle/>
          <a:p>
            <a:r>
              <a:rPr lang="en-IN" dirty="0"/>
              <a:t>Signal Amplitude  (x10</a:t>
            </a:r>
            <a:r>
              <a:rPr lang="en-IN" baseline="30000" dirty="0"/>
              <a:t>-5 </a:t>
            </a:r>
            <a:r>
              <a:rPr lang="en-IN" dirty="0"/>
              <a:t>m)</a:t>
            </a:r>
          </a:p>
        </p:txBody>
      </p:sp>
      <p:sp>
        <p:nvSpPr>
          <p:cNvPr id="10" name="TextBox 9">
            <a:extLst>
              <a:ext uri="{FF2B5EF4-FFF2-40B4-BE49-F238E27FC236}">
                <a16:creationId xmlns:a16="http://schemas.microsoft.com/office/drawing/2014/main" id="{CC3991CE-C495-40A6-9A0A-8F6202E5D344}"/>
              </a:ext>
            </a:extLst>
          </p:cNvPr>
          <p:cNvSpPr txBox="1"/>
          <p:nvPr/>
        </p:nvSpPr>
        <p:spPr>
          <a:xfrm>
            <a:off x="8473126" y="5882266"/>
            <a:ext cx="3214540" cy="646331"/>
          </a:xfrm>
          <a:prstGeom prst="rect">
            <a:avLst/>
          </a:prstGeom>
          <a:noFill/>
        </p:spPr>
        <p:txBody>
          <a:bodyPr wrap="square" rtlCol="0">
            <a:spAutoFit/>
          </a:bodyPr>
          <a:lstStyle/>
          <a:p>
            <a:r>
              <a:rPr lang="en-IN" dirty="0"/>
              <a:t>Time (x10</a:t>
            </a:r>
            <a:r>
              <a:rPr lang="en-IN" baseline="30000" dirty="0"/>
              <a:t>-5 </a:t>
            </a:r>
            <a:r>
              <a:rPr lang="en-IN" dirty="0"/>
              <a:t>sec)</a:t>
            </a:r>
          </a:p>
        </p:txBody>
      </p:sp>
    </p:spTree>
    <p:extLst>
      <p:ext uri="{BB962C8B-B14F-4D97-AF65-F5344CB8AC3E}">
        <p14:creationId xmlns:p14="http://schemas.microsoft.com/office/powerpoint/2010/main" val="749852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AD144-AD05-4D03-A4CB-E7AA85602AD9}"/>
              </a:ext>
            </a:extLst>
          </p:cNvPr>
          <p:cNvSpPr>
            <a:spLocks noGrp="1"/>
          </p:cNvSpPr>
          <p:nvPr>
            <p:ph type="title"/>
          </p:nvPr>
        </p:nvSpPr>
        <p:spPr/>
        <p:txBody>
          <a:bodyPr>
            <a:normAutofit/>
          </a:bodyPr>
          <a:lstStyle/>
          <a:p>
            <a:r>
              <a:rPr lang="en-IN" sz="4400" b="1" dirty="0">
                <a:latin typeface="+mn-lt"/>
              </a:rPr>
              <a:t>Extra Heart Sound</a:t>
            </a:r>
          </a:p>
        </p:txBody>
      </p:sp>
      <p:sp>
        <p:nvSpPr>
          <p:cNvPr id="4" name="Text Placeholder 3">
            <a:extLst>
              <a:ext uri="{FF2B5EF4-FFF2-40B4-BE49-F238E27FC236}">
                <a16:creationId xmlns:a16="http://schemas.microsoft.com/office/drawing/2014/main" id="{77691666-7CF8-4F47-A391-44019F8EE22E}"/>
              </a:ext>
            </a:extLst>
          </p:cNvPr>
          <p:cNvSpPr>
            <a:spLocks noGrp="1"/>
          </p:cNvSpPr>
          <p:nvPr>
            <p:ph type="body" sz="half" idx="2"/>
          </p:nvPr>
        </p:nvSpPr>
        <p:spPr>
          <a:xfrm>
            <a:off x="839788" y="2057400"/>
            <a:ext cx="5256212" cy="4220852"/>
          </a:xfrm>
        </p:spPr>
        <p:txBody>
          <a:bodyPr>
            <a:noAutofit/>
          </a:bodyPr>
          <a:lstStyle/>
          <a:p>
            <a:r>
              <a:rPr lang="en-IN" sz="1800" dirty="0"/>
              <a:t>Extra heart sounds can be identified because there is an additional sound, e.g. a “</a:t>
            </a:r>
            <a:r>
              <a:rPr lang="en-IN" sz="1800" dirty="0" err="1"/>
              <a:t>lub-lub</a:t>
            </a:r>
            <a:r>
              <a:rPr lang="en-IN" sz="1800" dirty="0"/>
              <a:t> dub” or a “</a:t>
            </a:r>
            <a:r>
              <a:rPr lang="en-IN" sz="1800" dirty="0" err="1"/>
              <a:t>lub</a:t>
            </a:r>
            <a:r>
              <a:rPr lang="en-IN" sz="1800" dirty="0"/>
              <a:t> dub-dub”. An extra heart sound may not be a sign of disease.  However, in some situations it is an important sign of disease, which if detected early could help a person.  The extra heart sound is important to be able to detect as it cannot be detected by ultrasound very well. Below, note the temporal description of the extra heart sounds:</a:t>
            </a:r>
          </a:p>
          <a:p>
            <a:r>
              <a:rPr lang="en-IN" sz="1800" dirty="0"/>
              <a:t>…</a:t>
            </a:r>
            <a:r>
              <a:rPr lang="en-IN" sz="1800" dirty="0" err="1"/>
              <a:t>lub.lub</a:t>
            </a:r>
            <a:r>
              <a:rPr lang="en-IN" sz="1800" dirty="0"/>
              <a:t>……….dub………..………. </a:t>
            </a:r>
            <a:r>
              <a:rPr lang="en-IN" sz="1800" dirty="0" err="1"/>
              <a:t>lub</a:t>
            </a:r>
            <a:r>
              <a:rPr lang="en-IN" sz="1800" dirty="0"/>
              <a:t>. </a:t>
            </a:r>
            <a:r>
              <a:rPr lang="en-IN" sz="1800" dirty="0" err="1"/>
              <a:t>lub</a:t>
            </a:r>
            <a:r>
              <a:rPr lang="en-IN" sz="1800" dirty="0"/>
              <a:t>……….dub…………….</a:t>
            </a:r>
            <a:r>
              <a:rPr lang="en-IN" sz="1800" dirty="0" err="1"/>
              <a:t>lub.lub</a:t>
            </a:r>
            <a:r>
              <a:rPr lang="en-IN" sz="1800" dirty="0"/>
              <a:t>……..…….dub…….</a:t>
            </a:r>
            <a:r>
              <a:rPr lang="en-IN" dirty="0"/>
              <a:t>  </a:t>
            </a:r>
          </a:p>
          <a:p>
            <a:r>
              <a:rPr lang="en-IN" sz="1800" dirty="0"/>
              <a:t>or</a:t>
            </a:r>
          </a:p>
          <a:p>
            <a:r>
              <a:rPr lang="en-IN" sz="1800" dirty="0"/>
              <a:t>…</a:t>
            </a:r>
            <a:r>
              <a:rPr lang="en-IN" sz="1800" dirty="0" err="1"/>
              <a:t>lub</a:t>
            </a:r>
            <a:r>
              <a:rPr lang="en-IN" sz="1800" dirty="0"/>
              <a:t>……….</a:t>
            </a:r>
            <a:r>
              <a:rPr lang="en-IN" sz="1800" dirty="0" err="1"/>
              <a:t>dub.dub</a:t>
            </a:r>
            <a:r>
              <a:rPr lang="en-IN" sz="1800" dirty="0"/>
              <a:t>………………….</a:t>
            </a:r>
            <a:r>
              <a:rPr lang="en-IN" sz="1800" dirty="0" err="1"/>
              <a:t>lub</a:t>
            </a:r>
            <a:r>
              <a:rPr lang="en-IN" sz="1800" dirty="0"/>
              <a:t>.……….</a:t>
            </a:r>
            <a:r>
              <a:rPr lang="en-IN" sz="1800" dirty="0" err="1"/>
              <a:t>dub.dub</a:t>
            </a:r>
            <a:r>
              <a:rPr lang="en-IN" sz="1800" dirty="0"/>
              <a:t>………………….</a:t>
            </a:r>
            <a:r>
              <a:rPr lang="en-IN" sz="1800" dirty="0" err="1"/>
              <a:t>lub</a:t>
            </a:r>
            <a:r>
              <a:rPr lang="en-IN" sz="1800" dirty="0"/>
              <a:t>……..…….dub. dub……</a:t>
            </a:r>
          </a:p>
        </p:txBody>
      </p:sp>
      <p:pic>
        <p:nvPicPr>
          <p:cNvPr id="6" name="Picture 5">
            <a:extLst>
              <a:ext uri="{FF2B5EF4-FFF2-40B4-BE49-F238E27FC236}">
                <a16:creationId xmlns:a16="http://schemas.microsoft.com/office/drawing/2014/main" id="{FC9A8465-1836-4086-AB53-D1C025C0DFBD}"/>
              </a:ext>
            </a:extLst>
          </p:cNvPr>
          <p:cNvPicPr/>
          <p:nvPr/>
        </p:nvPicPr>
        <p:blipFill>
          <a:blip r:embed="rId4"/>
          <a:stretch>
            <a:fillRect/>
          </a:stretch>
        </p:blipFill>
        <p:spPr>
          <a:xfrm>
            <a:off x="6096000" y="1663900"/>
            <a:ext cx="5731510" cy="4284345"/>
          </a:xfrm>
          <a:prstGeom prst="rect">
            <a:avLst/>
          </a:prstGeom>
        </p:spPr>
      </p:pic>
      <p:pic>
        <p:nvPicPr>
          <p:cNvPr id="3" name="201101070953-3-0-4">
            <a:hlinkClick r:id="" action="ppaction://media"/>
            <a:extLst>
              <a:ext uri="{FF2B5EF4-FFF2-40B4-BE49-F238E27FC236}">
                <a16:creationId xmlns:a16="http://schemas.microsoft.com/office/drawing/2014/main" id="{DECD34D7-0683-4808-A4F1-07070E68AA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18074" y="1176538"/>
            <a:ext cx="487362" cy="487362"/>
          </a:xfrm>
          <a:prstGeom prst="rect">
            <a:avLst/>
          </a:prstGeom>
        </p:spPr>
      </p:pic>
      <p:sp>
        <p:nvSpPr>
          <p:cNvPr id="9" name="TextBox 8">
            <a:extLst>
              <a:ext uri="{FF2B5EF4-FFF2-40B4-BE49-F238E27FC236}">
                <a16:creationId xmlns:a16="http://schemas.microsoft.com/office/drawing/2014/main" id="{9E58743F-733D-40AD-AD23-900E3ADA5E6E}"/>
              </a:ext>
            </a:extLst>
          </p:cNvPr>
          <p:cNvSpPr txBox="1"/>
          <p:nvPr/>
        </p:nvSpPr>
        <p:spPr>
          <a:xfrm>
            <a:off x="5729755" y="1868643"/>
            <a:ext cx="461665" cy="3120713"/>
          </a:xfrm>
          <a:prstGeom prst="rect">
            <a:avLst/>
          </a:prstGeom>
          <a:noFill/>
        </p:spPr>
        <p:txBody>
          <a:bodyPr vert="vert270" wrap="square" rtlCol="0">
            <a:spAutoFit/>
          </a:bodyPr>
          <a:lstStyle/>
          <a:p>
            <a:r>
              <a:rPr lang="en-IN" dirty="0"/>
              <a:t>Signal Amplitude  (x10</a:t>
            </a:r>
            <a:r>
              <a:rPr lang="en-IN" baseline="30000" dirty="0"/>
              <a:t>-5 </a:t>
            </a:r>
            <a:r>
              <a:rPr lang="en-IN" dirty="0"/>
              <a:t>m)</a:t>
            </a:r>
          </a:p>
        </p:txBody>
      </p:sp>
      <p:sp>
        <p:nvSpPr>
          <p:cNvPr id="10" name="TextBox 9">
            <a:extLst>
              <a:ext uri="{FF2B5EF4-FFF2-40B4-BE49-F238E27FC236}">
                <a16:creationId xmlns:a16="http://schemas.microsoft.com/office/drawing/2014/main" id="{E6444C7E-4D1E-43A4-ADBB-72A81F0DE097}"/>
              </a:ext>
            </a:extLst>
          </p:cNvPr>
          <p:cNvSpPr txBox="1"/>
          <p:nvPr/>
        </p:nvSpPr>
        <p:spPr>
          <a:xfrm>
            <a:off x="8473126" y="5882266"/>
            <a:ext cx="3214540" cy="646331"/>
          </a:xfrm>
          <a:prstGeom prst="rect">
            <a:avLst/>
          </a:prstGeom>
          <a:noFill/>
        </p:spPr>
        <p:txBody>
          <a:bodyPr wrap="square" rtlCol="0">
            <a:spAutoFit/>
          </a:bodyPr>
          <a:lstStyle/>
          <a:p>
            <a:r>
              <a:rPr lang="en-IN" dirty="0"/>
              <a:t>Time (x10</a:t>
            </a:r>
            <a:r>
              <a:rPr lang="en-IN" baseline="30000" dirty="0"/>
              <a:t>-5 </a:t>
            </a:r>
            <a:r>
              <a:rPr lang="en-IN" dirty="0"/>
              <a:t>sec)</a:t>
            </a:r>
          </a:p>
        </p:txBody>
      </p:sp>
    </p:spTree>
    <p:extLst>
      <p:ext uri="{BB962C8B-B14F-4D97-AF65-F5344CB8AC3E}">
        <p14:creationId xmlns:p14="http://schemas.microsoft.com/office/powerpoint/2010/main" val="2804411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AD144-AD05-4D03-A4CB-E7AA85602AD9}"/>
              </a:ext>
            </a:extLst>
          </p:cNvPr>
          <p:cNvSpPr>
            <a:spLocks noGrp="1"/>
          </p:cNvSpPr>
          <p:nvPr>
            <p:ph type="title"/>
          </p:nvPr>
        </p:nvSpPr>
        <p:spPr/>
        <p:txBody>
          <a:bodyPr>
            <a:normAutofit/>
          </a:bodyPr>
          <a:lstStyle/>
          <a:p>
            <a:r>
              <a:rPr lang="en-IN" sz="4400" b="1" dirty="0" err="1">
                <a:latin typeface="+mn-lt"/>
              </a:rPr>
              <a:t>Artifacts</a:t>
            </a:r>
            <a:r>
              <a:rPr lang="en-IN" sz="4400" b="1" dirty="0">
                <a:latin typeface="+mn-lt"/>
              </a:rPr>
              <a:t> in Signal</a:t>
            </a:r>
          </a:p>
        </p:txBody>
      </p:sp>
      <p:sp>
        <p:nvSpPr>
          <p:cNvPr id="4" name="Text Placeholder 3">
            <a:extLst>
              <a:ext uri="{FF2B5EF4-FFF2-40B4-BE49-F238E27FC236}">
                <a16:creationId xmlns:a16="http://schemas.microsoft.com/office/drawing/2014/main" id="{77691666-7CF8-4F47-A391-44019F8EE22E}"/>
              </a:ext>
            </a:extLst>
          </p:cNvPr>
          <p:cNvSpPr>
            <a:spLocks noGrp="1"/>
          </p:cNvSpPr>
          <p:nvPr>
            <p:ph type="body" sz="half" idx="2"/>
          </p:nvPr>
        </p:nvSpPr>
        <p:spPr>
          <a:xfrm>
            <a:off x="839788" y="2057400"/>
            <a:ext cx="4863945" cy="4220852"/>
          </a:xfrm>
        </p:spPr>
        <p:txBody>
          <a:bodyPr>
            <a:noAutofit/>
          </a:bodyPr>
          <a:lstStyle/>
          <a:p>
            <a:endParaRPr lang="en-IN" sz="1800" dirty="0"/>
          </a:p>
          <a:p>
            <a:r>
              <a:rPr lang="en-IN" sz="1800" dirty="0"/>
              <a:t>In the </a:t>
            </a:r>
            <a:r>
              <a:rPr lang="en-IN" sz="1800" dirty="0" err="1"/>
              <a:t>Artifact</a:t>
            </a:r>
            <a:r>
              <a:rPr lang="en-IN" sz="1800" dirty="0"/>
              <a:t> category there are a wide range of different sounds, including feedback squeals and echoes, speech, music and noise. There are usually no discernible heart sounds, and thus little or no temporal periodicity at frequencies below 195 Hz.</a:t>
            </a:r>
          </a:p>
          <a:p>
            <a:r>
              <a:rPr lang="en-IN" sz="1800" dirty="0"/>
              <a:t>These audio signal correspond to outliers in the data.</a:t>
            </a:r>
          </a:p>
          <a:p>
            <a:endParaRPr lang="en-IN" sz="1800" dirty="0"/>
          </a:p>
        </p:txBody>
      </p:sp>
      <p:pic>
        <p:nvPicPr>
          <p:cNvPr id="7" name="Picture 6">
            <a:extLst>
              <a:ext uri="{FF2B5EF4-FFF2-40B4-BE49-F238E27FC236}">
                <a16:creationId xmlns:a16="http://schemas.microsoft.com/office/drawing/2014/main" id="{19CFAB72-8797-4200-9DDB-3C2211BAAC1D}"/>
              </a:ext>
            </a:extLst>
          </p:cNvPr>
          <p:cNvPicPr/>
          <p:nvPr/>
        </p:nvPicPr>
        <p:blipFill>
          <a:blip r:embed="rId4"/>
          <a:stretch>
            <a:fillRect/>
          </a:stretch>
        </p:blipFill>
        <p:spPr>
          <a:xfrm>
            <a:off x="5934566" y="1427277"/>
            <a:ext cx="5715000" cy="4286250"/>
          </a:xfrm>
          <a:prstGeom prst="rect">
            <a:avLst/>
          </a:prstGeom>
        </p:spPr>
      </p:pic>
      <p:pic>
        <p:nvPicPr>
          <p:cNvPr id="5" name="201012172012-0-0-4">
            <a:hlinkClick r:id="" action="ppaction://media"/>
            <a:extLst>
              <a:ext uri="{FF2B5EF4-FFF2-40B4-BE49-F238E27FC236}">
                <a16:creationId xmlns:a16="http://schemas.microsoft.com/office/drawing/2014/main" id="{7A518302-7973-41E1-A640-358E458566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9320" y="862552"/>
            <a:ext cx="487363" cy="487363"/>
          </a:xfrm>
          <a:prstGeom prst="rect">
            <a:avLst/>
          </a:prstGeom>
        </p:spPr>
      </p:pic>
      <p:sp>
        <p:nvSpPr>
          <p:cNvPr id="8" name="TextBox 7">
            <a:extLst>
              <a:ext uri="{FF2B5EF4-FFF2-40B4-BE49-F238E27FC236}">
                <a16:creationId xmlns:a16="http://schemas.microsoft.com/office/drawing/2014/main" id="{4942A5A1-A4A1-48E2-89BA-ED5D0B425E6F}"/>
              </a:ext>
            </a:extLst>
          </p:cNvPr>
          <p:cNvSpPr txBox="1"/>
          <p:nvPr/>
        </p:nvSpPr>
        <p:spPr>
          <a:xfrm>
            <a:off x="5588317" y="1607485"/>
            <a:ext cx="461665" cy="3120713"/>
          </a:xfrm>
          <a:prstGeom prst="rect">
            <a:avLst/>
          </a:prstGeom>
          <a:noFill/>
        </p:spPr>
        <p:txBody>
          <a:bodyPr vert="vert270" wrap="square" rtlCol="0">
            <a:spAutoFit/>
          </a:bodyPr>
          <a:lstStyle/>
          <a:p>
            <a:r>
              <a:rPr lang="en-IN" dirty="0"/>
              <a:t>Signal Amplitude  (x10</a:t>
            </a:r>
            <a:r>
              <a:rPr lang="en-IN" baseline="30000" dirty="0"/>
              <a:t>-5 </a:t>
            </a:r>
            <a:r>
              <a:rPr lang="en-IN" dirty="0"/>
              <a:t>m)</a:t>
            </a:r>
          </a:p>
        </p:txBody>
      </p:sp>
      <p:sp>
        <p:nvSpPr>
          <p:cNvPr id="9" name="TextBox 8">
            <a:extLst>
              <a:ext uri="{FF2B5EF4-FFF2-40B4-BE49-F238E27FC236}">
                <a16:creationId xmlns:a16="http://schemas.microsoft.com/office/drawing/2014/main" id="{F8322B04-6C0F-40AE-BCC8-4A1D28658F33}"/>
              </a:ext>
            </a:extLst>
          </p:cNvPr>
          <p:cNvSpPr txBox="1"/>
          <p:nvPr/>
        </p:nvSpPr>
        <p:spPr>
          <a:xfrm>
            <a:off x="8213735" y="5750291"/>
            <a:ext cx="3214540" cy="646331"/>
          </a:xfrm>
          <a:prstGeom prst="rect">
            <a:avLst/>
          </a:prstGeom>
          <a:noFill/>
        </p:spPr>
        <p:txBody>
          <a:bodyPr wrap="square" rtlCol="0">
            <a:spAutoFit/>
          </a:bodyPr>
          <a:lstStyle/>
          <a:p>
            <a:r>
              <a:rPr lang="en-IN" dirty="0"/>
              <a:t>Time (x10</a:t>
            </a:r>
            <a:r>
              <a:rPr lang="en-IN" baseline="30000" dirty="0"/>
              <a:t>-5 </a:t>
            </a:r>
            <a:r>
              <a:rPr lang="en-IN" dirty="0"/>
              <a:t>sec)</a:t>
            </a:r>
          </a:p>
        </p:txBody>
      </p:sp>
    </p:spTree>
    <p:extLst>
      <p:ext uri="{BB962C8B-B14F-4D97-AF65-F5344CB8AC3E}">
        <p14:creationId xmlns:p14="http://schemas.microsoft.com/office/powerpoint/2010/main" val="2565957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F9756-C0AA-4B2C-9602-010B049ECD37}"/>
              </a:ext>
            </a:extLst>
          </p:cNvPr>
          <p:cNvSpPr>
            <a:spLocks noGrp="1"/>
          </p:cNvSpPr>
          <p:nvPr>
            <p:ph type="title"/>
          </p:nvPr>
        </p:nvSpPr>
        <p:spPr/>
        <p:txBody>
          <a:bodyPr/>
          <a:lstStyle/>
          <a:p>
            <a:r>
              <a:rPr lang="en-IN" b="1" dirty="0">
                <a:latin typeface="+mn-lt"/>
              </a:rPr>
              <a:t>Classification of Heart Sounds</a:t>
            </a:r>
          </a:p>
        </p:txBody>
      </p:sp>
      <p:sp>
        <p:nvSpPr>
          <p:cNvPr id="3" name="Content Placeholder 2">
            <a:extLst>
              <a:ext uri="{FF2B5EF4-FFF2-40B4-BE49-F238E27FC236}">
                <a16:creationId xmlns:a16="http://schemas.microsoft.com/office/drawing/2014/main" id="{41156848-8AE8-4F04-9AF6-50C5015D3124}"/>
              </a:ext>
            </a:extLst>
          </p:cNvPr>
          <p:cNvSpPr>
            <a:spLocks noGrp="1"/>
          </p:cNvSpPr>
          <p:nvPr>
            <p:ph idx="1"/>
          </p:nvPr>
        </p:nvSpPr>
        <p:spPr/>
        <p:txBody>
          <a:bodyPr/>
          <a:lstStyle/>
          <a:p>
            <a:pPr marL="0" indent="0">
              <a:buNone/>
            </a:pPr>
            <a:r>
              <a:rPr lang="en-IN" dirty="0"/>
              <a:t>The following classifiers have been used:</a:t>
            </a:r>
          </a:p>
          <a:p>
            <a:pPr lvl="1"/>
            <a:r>
              <a:rPr lang="en-IN" dirty="0"/>
              <a:t>Support Vector Machine (SVM)</a:t>
            </a:r>
          </a:p>
          <a:p>
            <a:pPr lvl="1"/>
            <a:r>
              <a:rPr lang="en-IN" dirty="0"/>
              <a:t>Neural Network</a:t>
            </a:r>
          </a:p>
          <a:p>
            <a:pPr lvl="1"/>
            <a:r>
              <a:rPr lang="en-IN" dirty="0"/>
              <a:t>Convolutional Neural Network</a:t>
            </a:r>
          </a:p>
          <a:p>
            <a:pPr lvl="1"/>
            <a:r>
              <a:rPr lang="en-IN" dirty="0"/>
              <a:t>K-Nearest Neighbour(KNN)</a:t>
            </a:r>
          </a:p>
          <a:p>
            <a:pPr lvl="1"/>
            <a:r>
              <a:rPr lang="en-IN" dirty="0"/>
              <a:t>Random Forest Classifier</a:t>
            </a:r>
          </a:p>
          <a:p>
            <a:pPr lvl="1"/>
            <a:r>
              <a:rPr lang="en-IN" dirty="0"/>
              <a:t>Extra Trees Classifier</a:t>
            </a:r>
          </a:p>
          <a:p>
            <a:pPr lvl="1"/>
            <a:r>
              <a:rPr lang="en-IN" dirty="0"/>
              <a:t>Gradient Boosting Classifier</a:t>
            </a:r>
          </a:p>
          <a:p>
            <a:pPr lvl="1"/>
            <a:r>
              <a:rPr lang="en-IN" dirty="0"/>
              <a:t>Recurrent Neural Network</a:t>
            </a:r>
          </a:p>
          <a:p>
            <a:pPr marL="457200" lvl="1" indent="0">
              <a:buNone/>
            </a:pPr>
            <a:endParaRPr lang="en-IN" dirty="0"/>
          </a:p>
        </p:txBody>
      </p:sp>
    </p:spTree>
    <p:extLst>
      <p:ext uri="{BB962C8B-B14F-4D97-AF65-F5344CB8AC3E}">
        <p14:creationId xmlns:p14="http://schemas.microsoft.com/office/powerpoint/2010/main" val="1386591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D531C-9997-4479-ACE3-BEEF57CC4705}"/>
              </a:ext>
            </a:extLst>
          </p:cNvPr>
          <p:cNvSpPr>
            <a:spLocks noGrp="1"/>
          </p:cNvSpPr>
          <p:nvPr>
            <p:ph type="title"/>
          </p:nvPr>
        </p:nvSpPr>
        <p:spPr>
          <a:xfrm>
            <a:off x="838200" y="141311"/>
            <a:ext cx="10515600" cy="1325563"/>
          </a:xfrm>
        </p:spPr>
        <p:txBody>
          <a:bodyPr/>
          <a:lstStyle/>
          <a:p>
            <a:r>
              <a:rPr lang="en-IN" b="1" dirty="0">
                <a:latin typeface="+mn-lt"/>
              </a:rPr>
              <a:t>Analysis of Classifiers tested in previous semester</a:t>
            </a:r>
          </a:p>
        </p:txBody>
      </p:sp>
      <p:graphicFrame>
        <p:nvGraphicFramePr>
          <p:cNvPr id="3" name="Table 2">
            <a:extLst>
              <a:ext uri="{FF2B5EF4-FFF2-40B4-BE49-F238E27FC236}">
                <a16:creationId xmlns:a16="http://schemas.microsoft.com/office/drawing/2014/main" id="{0661928A-73EE-4A2E-9D43-ECC775E443E2}"/>
              </a:ext>
            </a:extLst>
          </p:cNvPr>
          <p:cNvGraphicFramePr>
            <a:graphicFrameLocks noGrp="1"/>
          </p:cNvGraphicFramePr>
          <p:nvPr>
            <p:extLst>
              <p:ext uri="{D42A27DB-BD31-4B8C-83A1-F6EECF244321}">
                <p14:modId xmlns:p14="http://schemas.microsoft.com/office/powerpoint/2010/main" val="3376918874"/>
              </p:ext>
            </p:extLst>
          </p:nvPr>
        </p:nvGraphicFramePr>
        <p:xfrm>
          <a:off x="1493340" y="1401657"/>
          <a:ext cx="9205320" cy="5315032"/>
        </p:xfrm>
        <a:graphic>
          <a:graphicData uri="http://schemas.openxmlformats.org/drawingml/2006/table">
            <a:tbl>
              <a:tblPr firstRow="1" firstCol="1" bandRow="1">
                <a:tableStyleId>{69012ECD-51FC-41F1-AA8D-1B2483CD663E}</a:tableStyleId>
              </a:tblPr>
              <a:tblGrid>
                <a:gridCol w="3608024">
                  <a:extLst>
                    <a:ext uri="{9D8B030D-6E8A-4147-A177-3AD203B41FA5}">
                      <a16:colId xmlns:a16="http://schemas.microsoft.com/office/drawing/2014/main" val="30249962"/>
                    </a:ext>
                  </a:extLst>
                </a:gridCol>
                <a:gridCol w="2798648">
                  <a:extLst>
                    <a:ext uri="{9D8B030D-6E8A-4147-A177-3AD203B41FA5}">
                      <a16:colId xmlns:a16="http://schemas.microsoft.com/office/drawing/2014/main" val="2206347577"/>
                    </a:ext>
                  </a:extLst>
                </a:gridCol>
                <a:gridCol w="2798648">
                  <a:extLst>
                    <a:ext uri="{9D8B030D-6E8A-4147-A177-3AD203B41FA5}">
                      <a16:colId xmlns:a16="http://schemas.microsoft.com/office/drawing/2014/main" val="2369373390"/>
                    </a:ext>
                  </a:extLst>
                </a:gridCol>
              </a:tblGrid>
              <a:tr h="676288">
                <a:tc>
                  <a:txBody>
                    <a:bodyPr/>
                    <a:lstStyle/>
                    <a:p>
                      <a:pPr algn="ctr">
                        <a:lnSpc>
                          <a:spcPct val="107000"/>
                        </a:lnSpc>
                        <a:spcBef>
                          <a:spcPts val="1200"/>
                        </a:spcBef>
                        <a:spcAft>
                          <a:spcPts val="0"/>
                        </a:spcAft>
                      </a:pPr>
                      <a:r>
                        <a:rPr lang="en-IN" sz="2800" dirty="0">
                          <a:effectLst/>
                        </a:rPr>
                        <a:t>Classifier</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a:effectLst/>
                        </a:rPr>
                        <a:t>F1-Score</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a:effectLst/>
                        </a:rPr>
                        <a:t>Accuracy</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27783707"/>
                  </a:ext>
                </a:extLst>
              </a:tr>
              <a:tr h="579843">
                <a:tc>
                  <a:txBody>
                    <a:bodyPr/>
                    <a:lstStyle/>
                    <a:p>
                      <a:pPr algn="just">
                        <a:lnSpc>
                          <a:spcPct val="107000"/>
                        </a:lnSpc>
                        <a:spcBef>
                          <a:spcPts val="1200"/>
                        </a:spcBef>
                        <a:spcAft>
                          <a:spcPts val="0"/>
                        </a:spcAft>
                      </a:pPr>
                      <a:r>
                        <a:rPr lang="en-IN" sz="2800">
                          <a:effectLst/>
                        </a:rPr>
                        <a:t>NN</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40000"/>
                        <a:lumOff val="60000"/>
                      </a:schemeClr>
                    </a:solidFill>
                  </a:tcPr>
                </a:tc>
                <a:tc>
                  <a:txBody>
                    <a:bodyPr/>
                    <a:lstStyle/>
                    <a:p>
                      <a:pPr algn="ctr">
                        <a:lnSpc>
                          <a:spcPct val="107000"/>
                        </a:lnSpc>
                        <a:spcBef>
                          <a:spcPts val="1200"/>
                        </a:spcBef>
                        <a:spcAft>
                          <a:spcPts val="0"/>
                        </a:spcAft>
                      </a:pPr>
                      <a:r>
                        <a:rPr lang="en-IN" sz="2800">
                          <a:effectLst/>
                        </a:rPr>
                        <a:t>77.8</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40000"/>
                        <a:lumOff val="60000"/>
                      </a:schemeClr>
                    </a:solidFill>
                  </a:tcPr>
                </a:tc>
                <a:tc>
                  <a:txBody>
                    <a:bodyPr/>
                    <a:lstStyle/>
                    <a:p>
                      <a:pPr algn="ctr">
                        <a:lnSpc>
                          <a:spcPct val="107000"/>
                        </a:lnSpc>
                        <a:spcBef>
                          <a:spcPts val="1200"/>
                        </a:spcBef>
                        <a:spcAft>
                          <a:spcPts val="0"/>
                        </a:spcAft>
                      </a:pPr>
                      <a:r>
                        <a:rPr lang="en-IN" sz="2800">
                          <a:effectLst/>
                        </a:rPr>
                        <a:t>77.8</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40000"/>
                        <a:lumOff val="60000"/>
                      </a:schemeClr>
                    </a:solidFill>
                  </a:tcPr>
                </a:tc>
                <a:extLst>
                  <a:ext uri="{0D108BD9-81ED-4DB2-BD59-A6C34878D82A}">
                    <a16:rowId xmlns:a16="http://schemas.microsoft.com/office/drawing/2014/main" val="337416640"/>
                  </a:ext>
                </a:extLst>
              </a:tr>
              <a:tr h="579843">
                <a:tc>
                  <a:txBody>
                    <a:bodyPr/>
                    <a:lstStyle/>
                    <a:p>
                      <a:pPr algn="just">
                        <a:lnSpc>
                          <a:spcPct val="107000"/>
                        </a:lnSpc>
                        <a:spcBef>
                          <a:spcPts val="1200"/>
                        </a:spcBef>
                        <a:spcAft>
                          <a:spcPts val="0"/>
                        </a:spcAft>
                      </a:pPr>
                      <a:r>
                        <a:rPr lang="en-IN" sz="2800" dirty="0">
                          <a:effectLst/>
                        </a:rPr>
                        <a:t>Extra Trees</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40000"/>
                        <a:lumOff val="60000"/>
                      </a:schemeClr>
                    </a:solidFill>
                  </a:tcPr>
                </a:tc>
                <a:tc>
                  <a:txBody>
                    <a:bodyPr/>
                    <a:lstStyle/>
                    <a:p>
                      <a:pPr algn="ctr">
                        <a:lnSpc>
                          <a:spcPct val="107000"/>
                        </a:lnSpc>
                        <a:spcBef>
                          <a:spcPts val="1200"/>
                        </a:spcBef>
                        <a:spcAft>
                          <a:spcPts val="0"/>
                        </a:spcAft>
                      </a:pPr>
                      <a:r>
                        <a:rPr lang="en-IN" sz="2800">
                          <a:effectLst/>
                        </a:rPr>
                        <a:t>74.1</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40000"/>
                        <a:lumOff val="60000"/>
                      </a:schemeClr>
                    </a:solidFill>
                  </a:tcPr>
                </a:tc>
                <a:tc>
                  <a:txBody>
                    <a:bodyPr/>
                    <a:lstStyle/>
                    <a:p>
                      <a:pPr algn="ctr">
                        <a:lnSpc>
                          <a:spcPct val="107000"/>
                        </a:lnSpc>
                        <a:spcBef>
                          <a:spcPts val="1200"/>
                        </a:spcBef>
                        <a:spcAft>
                          <a:spcPts val="0"/>
                        </a:spcAft>
                      </a:pPr>
                      <a:r>
                        <a:rPr lang="en-IN" sz="2800">
                          <a:effectLst/>
                        </a:rPr>
                        <a:t>76.4</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40000"/>
                        <a:lumOff val="60000"/>
                      </a:schemeClr>
                    </a:solidFill>
                  </a:tcPr>
                </a:tc>
                <a:extLst>
                  <a:ext uri="{0D108BD9-81ED-4DB2-BD59-A6C34878D82A}">
                    <a16:rowId xmlns:a16="http://schemas.microsoft.com/office/drawing/2014/main" val="3044306694"/>
                  </a:ext>
                </a:extLst>
              </a:tr>
              <a:tr h="579843">
                <a:tc>
                  <a:txBody>
                    <a:bodyPr/>
                    <a:lstStyle/>
                    <a:p>
                      <a:pPr algn="just">
                        <a:lnSpc>
                          <a:spcPct val="107000"/>
                        </a:lnSpc>
                        <a:spcBef>
                          <a:spcPts val="1200"/>
                        </a:spcBef>
                        <a:spcAft>
                          <a:spcPts val="0"/>
                        </a:spcAft>
                      </a:pPr>
                      <a:r>
                        <a:rPr lang="en-IN" sz="2800">
                          <a:effectLst/>
                        </a:rPr>
                        <a:t>Random Forest</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40000"/>
                        <a:lumOff val="60000"/>
                      </a:schemeClr>
                    </a:solidFill>
                  </a:tcPr>
                </a:tc>
                <a:tc>
                  <a:txBody>
                    <a:bodyPr/>
                    <a:lstStyle/>
                    <a:p>
                      <a:pPr algn="ctr">
                        <a:lnSpc>
                          <a:spcPct val="107000"/>
                        </a:lnSpc>
                        <a:spcBef>
                          <a:spcPts val="1200"/>
                        </a:spcBef>
                        <a:spcAft>
                          <a:spcPts val="0"/>
                        </a:spcAft>
                      </a:pPr>
                      <a:r>
                        <a:rPr lang="en-IN" sz="2800">
                          <a:effectLst/>
                        </a:rPr>
                        <a:t>74.1</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40000"/>
                        <a:lumOff val="60000"/>
                      </a:schemeClr>
                    </a:solidFill>
                  </a:tcPr>
                </a:tc>
                <a:tc>
                  <a:txBody>
                    <a:bodyPr/>
                    <a:lstStyle/>
                    <a:p>
                      <a:pPr algn="ctr">
                        <a:lnSpc>
                          <a:spcPct val="107000"/>
                        </a:lnSpc>
                        <a:spcBef>
                          <a:spcPts val="1200"/>
                        </a:spcBef>
                        <a:spcAft>
                          <a:spcPts val="0"/>
                        </a:spcAft>
                      </a:pPr>
                      <a:r>
                        <a:rPr lang="en-IN" sz="2800" dirty="0">
                          <a:effectLst/>
                        </a:rPr>
                        <a:t>75.4</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40000"/>
                        <a:lumOff val="60000"/>
                      </a:schemeClr>
                    </a:solidFill>
                  </a:tcPr>
                </a:tc>
                <a:extLst>
                  <a:ext uri="{0D108BD9-81ED-4DB2-BD59-A6C34878D82A}">
                    <a16:rowId xmlns:a16="http://schemas.microsoft.com/office/drawing/2014/main" val="138433285"/>
                  </a:ext>
                </a:extLst>
              </a:tr>
              <a:tr h="579843">
                <a:tc>
                  <a:txBody>
                    <a:bodyPr/>
                    <a:lstStyle/>
                    <a:p>
                      <a:pPr algn="just">
                        <a:lnSpc>
                          <a:spcPct val="107000"/>
                        </a:lnSpc>
                        <a:spcBef>
                          <a:spcPts val="1200"/>
                        </a:spcBef>
                        <a:spcAft>
                          <a:spcPts val="0"/>
                        </a:spcAft>
                      </a:pPr>
                      <a:r>
                        <a:rPr lang="en-IN" sz="2800">
                          <a:effectLst/>
                        </a:rPr>
                        <a:t>SVM</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a:effectLst/>
                        </a:rPr>
                        <a:t>71.8</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a:effectLst/>
                        </a:rPr>
                        <a:t>74.7</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95322780"/>
                  </a:ext>
                </a:extLst>
              </a:tr>
              <a:tr h="579843">
                <a:tc>
                  <a:txBody>
                    <a:bodyPr/>
                    <a:lstStyle/>
                    <a:p>
                      <a:pPr algn="just">
                        <a:lnSpc>
                          <a:spcPct val="107000"/>
                        </a:lnSpc>
                        <a:spcBef>
                          <a:spcPts val="1200"/>
                        </a:spcBef>
                        <a:spcAft>
                          <a:spcPts val="0"/>
                        </a:spcAft>
                      </a:pPr>
                      <a:r>
                        <a:rPr lang="en-IN" sz="2800">
                          <a:effectLst/>
                        </a:rPr>
                        <a:t>Gradient Boosting</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a:effectLst/>
                        </a:rPr>
                        <a:t>73.2</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a:effectLst/>
                        </a:rPr>
                        <a:t>73.7</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07888252"/>
                  </a:ext>
                </a:extLst>
              </a:tr>
              <a:tr h="579843">
                <a:tc>
                  <a:txBody>
                    <a:bodyPr/>
                    <a:lstStyle/>
                    <a:p>
                      <a:pPr algn="just">
                        <a:lnSpc>
                          <a:spcPct val="107000"/>
                        </a:lnSpc>
                        <a:spcBef>
                          <a:spcPts val="1200"/>
                        </a:spcBef>
                        <a:spcAft>
                          <a:spcPts val="0"/>
                        </a:spcAft>
                      </a:pPr>
                      <a:r>
                        <a:rPr lang="en-IN" sz="2800">
                          <a:effectLst/>
                        </a:rPr>
                        <a:t>kNN</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a:effectLst/>
                        </a:rPr>
                        <a:t>67</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a:effectLst/>
                        </a:rPr>
                        <a:t>70.3</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33129405"/>
                  </a:ext>
                </a:extLst>
              </a:tr>
              <a:tr h="579843">
                <a:tc>
                  <a:txBody>
                    <a:bodyPr/>
                    <a:lstStyle/>
                    <a:p>
                      <a:pPr algn="just">
                        <a:lnSpc>
                          <a:spcPct val="107000"/>
                        </a:lnSpc>
                        <a:spcBef>
                          <a:spcPts val="1200"/>
                        </a:spcBef>
                        <a:spcAft>
                          <a:spcPts val="0"/>
                        </a:spcAft>
                      </a:pPr>
                      <a:r>
                        <a:rPr lang="en-IN" sz="2800" dirty="0">
                          <a:effectLst/>
                        </a:rPr>
                        <a:t>CNN</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a:effectLst/>
                        </a:rPr>
                        <a:t>-</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0"/>
                        </a:spcBef>
                        <a:spcAft>
                          <a:spcPts val="0"/>
                        </a:spcAft>
                      </a:pPr>
                      <a:r>
                        <a:rPr lang="en-IN" sz="2800" dirty="0">
                          <a:effectLst/>
                        </a:rPr>
                        <a:t>65</a:t>
                      </a:r>
                    </a:p>
                  </a:txBody>
                  <a:tcPr marL="68580" marR="68580" marT="0" marB="0"/>
                </a:tc>
                <a:extLst>
                  <a:ext uri="{0D108BD9-81ED-4DB2-BD59-A6C34878D82A}">
                    <a16:rowId xmlns:a16="http://schemas.microsoft.com/office/drawing/2014/main" val="290932809"/>
                  </a:ext>
                </a:extLst>
              </a:tr>
              <a:tr h="579843">
                <a:tc>
                  <a:txBody>
                    <a:bodyPr/>
                    <a:lstStyle/>
                    <a:p>
                      <a:pPr algn="just">
                        <a:lnSpc>
                          <a:spcPct val="107000"/>
                        </a:lnSpc>
                        <a:spcBef>
                          <a:spcPts val="1200"/>
                        </a:spcBef>
                        <a:spcAft>
                          <a:spcPts val="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RNN</a:t>
                      </a:r>
                    </a:p>
                  </a:txBody>
                  <a:tcPr marL="68580" marR="68580" marT="0" marB="0"/>
                </a:tc>
                <a:tc>
                  <a:txBody>
                    <a:bodyPr/>
                    <a:lstStyle/>
                    <a:p>
                      <a:pPr algn="ctr">
                        <a:lnSpc>
                          <a:spcPct val="107000"/>
                        </a:lnSpc>
                        <a:spcBef>
                          <a:spcPts val="1200"/>
                        </a:spcBef>
                        <a:spcAft>
                          <a:spcPts val="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Bef>
                          <a:spcPts val="1200"/>
                        </a:spcBef>
                        <a:spcAft>
                          <a:spcPts val="0"/>
                        </a:spcAft>
                      </a:pPr>
                      <a:r>
                        <a:rPr lang="en-IN" sz="2800" dirty="0">
                          <a:effectLst/>
                        </a:rPr>
                        <a:t>61.9</a:t>
                      </a:r>
                    </a:p>
                  </a:txBody>
                  <a:tcPr marL="68580" marR="68580" marT="0" marB="0"/>
                </a:tc>
                <a:extLst>
                  <a:ext uri="{0D108BD9-81ED-4DB2-BD59-A6C34878D82A}">
                    <a16:rowId xmlns:a16="http://schemas.microsoft.com/office/drawing/2014/main" val="1054502485"/>
                  </a:ext>
                </a:extLst>
              </a:tr>
            </a:tbl>
          </a:graphicData>
        </a:graphic>
      </p:graphicFrame>
    </p:spTree>
    <p:extLst>
      <p:ext uri="{BB962C8B-B14F-4D97-AF65-F5344CB8AC3E}">
        <p14:creationId xmlns:p14="http://schemas.microsoft.com/office/powerpoint/2010/main" val="3660627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673F996-AA49-4DD1-A172-33C1AC731A25}"/>
              </a:ext>
            </a:extLst>
          </p:cNvPr>
          <p:cNvSpPr/>
          <p:nvPr/>
        </p:nvSpPr>
        <p:spPr>
          <a:xfrm>
            <a:off x="1840206" y="1720840"/>
            <a:ext cx="8511588" cy="3416320"/>
          </a:xfrm>
          <a:prstGeom prst="rect">
            <a:avLst/>
          </a:prstGeom>
        </p:spPr>
        <p:txBody>
          <a:bodyPr wrap="square">
            <a:spAutoFit/>
          </a:bodyPr>
          <a:lstStyle/>
          <a:p>
            <a:pPr algn="ctr"/>
            <a:r>
              <a:rPr lang="en-IN" sz="7200" b="1" dirty="0"/>
              <a:t>Predicting Diagnosis on sounds recorded through our app</a:t>
            </a:r>
            <a:endParaRPr lang="en-IN" sz="7200" dirty="0"/>
          </a:p>
        </p:txBody>
      </p:sp>
    </p:spTree>
    <p:extLst>
      <p:ext uri="{BB962C8B-B14F-4D97-AF65-F5344CB8AC3E}">
        <p14:creationId xmlns:p14="http://schemas.microsoft.com/office/powerpoint/2010/main" val="1037664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A1131F-798D-49FA-9877-BE64F4A42918}"/>
              </a:ext>
            </a:extLst>
          </p:cNvPr>
          <p:cNvSpPr txBox="1"/>
          <p:nvPr/>
        </p:nvSpPr>
        <p:spPr>
          <a:xfrm>
            <a:off x="933061" y="563142"/>
            <a:ext cx="10228275" cy="5509200"/>
          </a:xfrm>
          <a:prstGeom prst="rect">
            <a:avLst/>
          </a:prstGeom>
          <a:noFill/>
        </p:spPr>
        <p:txBody>
          <a:bodyPr wrap="square" rtlCol="0">
            <a:spAutoFit/>
          </a:bodyPr>
          <a:lstStyle/>
          <a:p>
            <a:pPr marL="285750" indent="-285750">
              <a:buFont typeface="Arial" panose="020B0604020202020204" pitchFamily="34" charset="0"/>
              <a:buChar char="•"/>
            </a:pPr>
            <a:r>
              <a:rPr lang="en-IN" sz="3200" dirty="0"/>
              <a:t>Although all the classifiers were successfully tested, a diagnosis out of real world data was yet to be done.</a:t>
            </a:r>
          </a:p>
          <a:p>
            <a:pPr marL="285750" indent="-285750">
              <a:buFont typeface="Arial" panose="020B0604020202020204" pitchFamily="34" charset="0"/>
              <a:buChar char="•"/>
            </a:pPr>
            <a:r>
              <a:rPr lang="en-IN" sz="3200" dirty="0"/>
              <a:t>The app is integrated with the classifier to diagnose. For this, following steps are performed – </a:t>
            </a:r>
          </a:p>
          <a:p>
            <a:pPr marL="971550" lvl="1" indent="-514350">
              <a:buFont typeface="+mj-lt"/>
              <a:buAutoNum type="arabicPeriod"/>
            </a:pPr>
            <a:r>
              <a:rPr lang="en-IN" sz="3200" dirty="0"/>
              <a:t>Sounds are recorded from the app using the apparatus.</a:t>
            </a:r>
          </a:p>
          <a:p>
            <a:pPr marL="971550" lvl="1" indent="-514350">
              <a:buFont typeface="+mj-lt"/>
              <a:buAutoNum type="arabicPeriod"/>
            </a:pPr>
            <a:r>
              <a:rPr lang="en-IN" sz="3200" dirty="0"/>
              <a:t>This data is uploaded on Firebase storage and also to Cloud9 server. </a:t>
            </a:r>
          </a:p>
          <a:p>
            <a:pPr marL="971550" lvl="1" indent="-514350">
              <a:buFont typeface="+mj-lt"/>
              <a:buAutoNum type="arabicPeriod"/>
            </a:pPr>
            <a:r>
              <a:rPr lang="en-IN" sz="3200" dirty="0"/>
              <a:t>Python script for classifying the sounds is run on Cloud9 server using the recorded sounds.</a:t>
            </a:r>
          </a:p>
          <a:p>
            <a:pPr marL="971550" lvl="1" indent="-514350">
              <a:buFont typeface="+mj-lt"/>
              <a:buAutoNum type="arabicPeriod"/>
            </a:pPr>
            <a:r>
              <a:rPr lang="en-IN" sz="3200" dirty="0"/>
              <a:t>Result of diagnosis is sent back to the app</a:t>
            </a:r>
          </a:p>
        </p:txBody>
      </p:sp>
    </p:spTree>
    <p:extLst>
      <p:ext uri="{BB962C8B-B14F-4D97-AF65-F5344CB8AC3E}">
        <p14:creationId xmlns:p14="http://schemas.microsoft.com/office/powerpoint/2010/main" val="34834497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75E5C-D6EC-43B2-9CCF-42FF353F4C37}"/>
              </a:ext>
            </a:extLst>
          </p:cNvPr>
          <p:cNvSpPr>
            <a:spLocks noGrp="1"/>
          </p:cNvSpPr>
          <p:nvPr>
            <p:ph type="title"/>
          </p:nvPr>
        </p:nvSpPr>
        <p:spPr/>
        <p:txBody>
          <a:bodyPr/>
          <a:lstStyle/>
          <a:p>
            <a:r>
              <a:rPr lang="en-IN" b="1" dirty="0">
                <a:latin typeface="+mn-lt"/>
              </a:rPr>
              <a:t>Input Dataset for actual diagnosis</a:t>
            </a:r>
          </a:p>
        </p:txBody>
      </p:sp>
      <p:sp>
        <p:nvSpPr>
          <p:cNvPr id="3" name="Content Placeholder 2">
            <a:extLst>
              <a:ext uri="{FF2B5EF4-FFF2-40B4-BE49-F238E27FC236}">
                <a16:creationId xmlns:a16="http://schemas.microsoft.com/office/drawing/2014/main" id="{840C4037-72AA-48A9-87B1-09DEDEAAD1B7}"/>
              </a:ext>
            </a:extLst>
          </p:cNvPr>
          <p:cNvSpPr>
            <a:spLocks noGrp="1"/>
          </p:cNvSpPr>
          <p:nvPr>
            <p:ph idx="1"/>
          </p:nvPr>
        </p:nvSpPr>
        <p:spPr>
          <a:xfrm>
            <a:off x="772212" y="1530432"/>
            <a:ext cx="11030146" cy="4802187"/>
          </a:xfrm>
        </p:spPr>
        <p:txBody>
          <a:bodyPr>
            <a:normAutofit/>
          </a:bodyPr>
          <a:lstStyle/>
          <a:p>
            <a:pPr marL="0" lvl="0" indent="0">
              <a:buNone/>
            </a:pPr>
            <a:endParaRPr lang="en-IN" sz="3200" dirty="0"/>
          </a:p>
          <a:p>
            <a:pPr marL="0" lvl="0" indent="0">
              <a:buNone/>
            </a:pPr>
            <a:r>
              <a:rPr lang="en-IN" sz="3200" dirty="0"/>
              <a:t>The data collected using our apparatus is 4 point dataset instead of just the heart sounds and is classified into one of the following classes – </a:t>
            </a:r>
          </a:p>
          <a:p>
            <a:pPr marL="0" lvl="0" indent="0">
              <a:buNone/>
            </a:pPr>
            <a:r>
              <a:rPr lang="en-IN" sz="3200" dirty="0"/>
              <a:t>1. Mild Bronchospasm</a:t>
            </a:r>
          </a:p>
          <a:p>
            <a:pPr marL="0" lvl="0" indent="0">
              <a:buNone/>
            </a:pPr>
            <a:r>
              <a:rPr lang="en-IN" sz="3200" dirty="0"/>
              <a:t>2. Mild </a:t>
            </a:r>
            <a:r>
              <a:rPr lang="en-IN" sz="3200" dirty="0" err="1"/>
              <a:t>Wheez</a:t>
            </a:r>
            <a:endParaRPr lang="en-IN" sz="3200" dirty="0"/>
          </a:p>
          <a:p>
            <a:pPr marL="0" lvl="0" indent="0">
              <a:buNone/>
            </a:pPr>
            <a:r>
              <a:rPr lang="en-IN" sz="3200" dirty="0"/>
              <a:t>3. Normal</a:t>
            </a:r>
          </a:p>
          <a:p>
            <a:pPr marL="0" lvl="0" indent="0">
              <a:buNone/>
            </a:pPr>
            <a:r>
              <a:rPr lang="en-IN" sz="3200" dirty="0"/>
              <a:t>4. Portal Hypertension</a:t>
            </a:r>
            <a:endParaRPr lang="en-IN" dirty="0"/>
          </a:p>
        </p:txBody>
      </p:sp>
    </p:spTree>
    <p:extLst>
      <p:ext uri="{BB962C8B-B14F-4D97-AF65-F5344CB8AC3E}">
        <p14:creationId xmlns:p14="http://schemas.microsoft.com/office/powerpoint/2010/main" val="35209419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212FC6-C133-421E-A919-634E3345A547}"/>
              </a:ext>
            </a:extLst>
          </p:cNvPr>
          <p:cNvSpPr>
            <a:spLocks noChangeArrowheads="1"/>
          </p:cNvSpPr>
          <p:nvPr/>
        </p:nvSpPr>
        <p:spPr bwMode="auto">
          <a:xfrm>
            <a:off x="409575" y="-13721"/>
            <a:ext cx="5905500" cy="7171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Mangal" panose="020B0502040204020203" pitchFamily="18" charset="0"/>
              </a:rPr>
              <a:t>Mild Bronchospasm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Mangal" panose="020B0502040204020203" pitchFamily="18" charset="0"/>
              </a:rPr>
              <a:t>Bronchospasm or a bronchial fit is a sudden choking of the muscles in the dividers of the bronchioles. It causes trouble in breathing which can be exceptionally gentle to serious.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2800" dirty="0">
                <a:latin typeface="Calibri" panose="020F0502020204030204" pitchFamily="34" charset="0"/>
                <a:ea typeface="Times New Roman" panose="02020603050405020304" pitchFamily="18" charset="0"/>
                <a:cs typeface="Mangal" panose="020B0502040204020203" pitchFamily="18" charset="0"/>
              </a:rPr>
              <a:t>A</a:t>
            </a:r>
            <a:r>
              <a:rPr kumimoji="0" lang="en-US" altLang="en-US" sz="28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Mangal" panose="020B0502040204020203" pitchFamily="18" charset="0"/>
              </a:rPr>
              <a:t>ccompanying signs and side effects: Shortness of breath, Tightness of chest, Wheezing, or a hack that keeps you conscious around evening time. The following is the sound wave representation of accounts from one of the patients.</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0" b="0" i="0" u="none" strike="noStrike" cap="none" normalizeH="0" baseline="0" dirty="0">
              <a:ln>
                <a:noFill/>
              </a:ln>
              <a:solidFill>
                <a:schemeClr val="tx1"/>
              </a:solidFill>
              <a:effectLst/>
              <a:latin typeface="Arial" panose="020B0604020202020204" pitchFamily="34" charset="0"/>
            </a:endParaRPr>
          </a:p>
        </p:txBody>
      </p:sp>
      <p:pic>
        <p:nvPicPr>
          <p:cNvPr id="1028" name="Picture 213">
            <a:extLst>
              <a:ext uri="{FF2B5EF4-FFF2-40B4-BE49-F238E27FC236}">
                <a16:creationId xmlns:a16="http://schemas.microsoft.com/office/drawing/2014/main" id="{29C26327-772B-409F-8C06-4AF3C2D493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5075" y="704850"/>
            <a:ext cx="5730875" cy="4191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63660ED-9E81-4829-AF93-E56D0A821398}"/>
              </a:ext>
            </a:extLst>
          </p:cNvPr>
          <p:cNvSpPr>
            <a:spLocks noChangeArrowheads="1"/>
          </p:cNvSpPr>
          <p:nvPr/>
        </p:nvSpPr>
        <p:spPr bwMode="auto">
          <a:xfrm>
            <a:off x="666750" y="60198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834255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212FC6-C133-421E-A919-634E3345A547}"/>
              </a:ext>
            </a:extLst>
          </p:cNvPr>
          <p:cNvSpPr>
            <a:spLocks noChangeArrowheads="1"/>
          </p:cNvSpPr>
          <p:nvPr/>
        </p:nvSpPr>
        <p:spPr bwMode="auto">
          <a:xfrm>
            <a:off x="409575" y="569131"/>
            <a:ext cx="5905500" cy="6128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07000"/>
              </a:lnSpc>
              <a:spcAft>
                <a:spcPts val="800"/>
              </a:spcAft>
            </a:pPr>
            <a:r>
              <a:rPr lang="en-IN" sz="3200" b="1" dirty="0">
                <a:ea typeface="Times New Roman" panose="02020603050405020304" pitchFamily="18" charset="0"/>
                <a:cs typeface="Mangal" panose="020B0502040204020203" pitchFamily="18" charset="0"/>
              </a:rPr>
              <a:t>Mild </a:t>
            </a:r>
            <a:r>
              <a:rPr lang="en-IN" sz="3200" b="1" dirty="0" err="1">
                <a:ea typeface="Times New Roman" panose="02020603050405020304" pitchFamily="18" charset="0"/>
                <a:cs typeface="Mangal" panose="020B0502040204020203" pitchFamily="18" charset="0"/>
              </a:rPr>
              <a:t>Wheez</a:t>
            </a:r>
            <a:endParaRPr lang="en-IN" sz="3200" b="1" dirty="0">
              <a:ea typeface="Times New Roman" panose="02020603050405020304" pitchFamily="18" charset="0"/>
              <a:cs typeface="Mangal" panose="020B0502040204020203" pitchFamily="18" charset="0"/>
            </a:endParaRPr>
          </a:p>
          <a:p>
            <a:pPr algn="just">
              <a:lnSpc>
                <a:spcPct val="107000"/>
              </a:lnSpc>
              <a:spcAft>
                <a:spcPts val="800"/>
              </a:spcAft>
            </a:pPr>
            <a:endParaRPr lang="en-IN" sz="2400" dirty="0">
              <a:ea typeface="Calibri" panose="020F0502020204030204" pitchFamily="34" charset="0"/>
              <a:cs typeface="Mangal" panose="020B0502040204020203" pitchFamily="18" charset="0"/>
            </a:endParaRPr>
          </a:p>
          <a:p>
            <a:pPr marL="457200" indent="-457200">
              <a:lnSpc>
                <a:spcPct val="107000"/>
              </a:lnSpc>
              <a:spcAft>
                <a:spcPts val="800"/>
              </a:spcAft>
              <a:buFont typeface="Arial" panose="020B0604020202020204" pitchFamily="34" charset="0"/>
              <a:buChar char="•"/>
            </a:pPr>
            <a:r>
              <a:rPr lang="en-IN" sz="2800" dirty="0">
                <a:ea typeface="Times New Roman" panose="02020603050405020304" pitchFamily="18" charset="0"/>
                <a:cs typeface="Mangal" panose="020B0502040204020203" pitchFamily="18" charset="0"/>
              </a:rPr>
              <a:t>Wheezing is a shrieking sound that happens amid breathing when the aviation routes are limited. </a:t>
            </a:r>
          </a:p>
          <a:p>
            <a:pPr marL="457200" indent="-457200">
              <a:lnSpc>
                <a:spcPct val="107000"/>
              </a:lnSpc>
              <a:spcAft>
                <a:spcPts val="800"/>
              </a:spcAft>
              <a:buFont typeface="Arial" panose="020B0604020202020204" pitchFamily="34" charset="0"/>
              <a:buChar char="•"/>
            </a:pPr>
            <a:r>
              <a:rPr lang="en-IN" sz="2800" dirty="0">
                <a:ea typeface="Times New Roman" panose="02020603050405020304" pitchFamily="18" charset="0"/>
                <a:cs typeface="Mangal" panose="020B0502040204020203" pitchFamily="18" charset="0"/>
              </a:rPr>
              <a:t>The sound is caused via air that is constrained through aviation routes that are smaller than typical. The following is the sound wave representation of accounts from one of the patients.</a:t>
            </a:r>
            <a:endParaRPr lang="en-IN" sz="2400" dirty="0">
              <a:ea typeface="Calibri" panose="020F0502020204030204" pitchFamily="34" charset="0"/>
              <a:cs typeface="Mangal" panose="020B0502040204020203"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063660ED-9E81-4829-AF93-E56D0A821398}"/>
              </a:ext>
            </a:extLst>
          </p:cNvPr>
          <p:cNvSpPr>
            <a:spLocks noChangeArrowheads="1"/>
          </p:cNvSpPr>
          <p:nvPr/>
        </p:nvSpPr>
        <p:spPr bwMode="auto">
          <a:xfrm>
            <a:off x="666750" y="60198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7FD03466-2650-4F98-9D3E-12A52642EE02}"/>
              </a:ext>
            </a:extLst>
          </p:cNvPr>
          <p:cNvPicPr/>
          <p:nvPr/>
        </p:nvPicPr>
        <p:blipFill>
          <a:blip r:embed="rId2"/>
          <a:stretch>
            <a:fillRect/>
          </a:stretch>
        </p:blipFill>
        <p:spPr>
          <a:xfrm>
            <a:off x="6315075" y="1185862"/>
            <a:ext cx="5572125" cy="4143375"/>
          </a:xfrm>
          <a:prstGeom prst="rect">
            <a:avLst/>
          </a:prstGeom>
          <a:ln>
            <a:solidFill>
              <a:schemeClr val="tx1"/>
            </a:solidFill>
          </a:ln>
        </p:spPr>
      </p:pic>
    </p:spTree>
    <p:extLst>
      <p:ext uri="{BB962C8B-B14F-4D97-AF65-F5344CB8AC3E}">
        <p14:creationId xmlns:p14="http://schemas.microsoft.com/office/powerpoint/2010/main" val="3803609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895206" y="1342179"/>
            <a:ext cx="6215462" cy="4005646"/>
          </a:xfrm>
        </p:spPr>
        <p:txBody>
          <a:bodyPr>
            <a:noAutofit/>
          </a:bodyPr>
          <a:lstStyle/>
          <a:p>
            <a:pPr marL="342900" indent="-342900">
              <a:buFont typeface="Arial" panose="020B0604020202020204" pitchFamily="34" charset="0"/>
              <a:buChar char="•"/>
            </a:pPr>
            <a:r>
              <a:rPr lang="en-US" sz="2400" dirty="0"/>
              <a:t>Many of the common lung problems along with some critical illnesses (like pneumonia and rheumatic heart disease) could be diagnosed at very early stages by careful stethoscope observations. It would be very helpful if doctors can get guidance on this subject through a digital platform. </a:t>
            </a:r>
            <a:endParaRPr lang="en-IN" sz="2400" dirty="0"/>
          </a:p>
        </p:txBody>
      </p:sp>
      <p:pic>
        <p:nvPicPr>
          <p:cNvPr id="8" name="Picture 7"/>
          <p:cNvPicPr>
            <a:picLocks noChangeAspect="1"/>
          </p:cNvPicPr>
          <p:nvPr/>
        </p:nvPicPr>
        <p:blipFill>
          <a:blip r:embed="rId2"/>
          <a:stretch>
            <a:fillRect/>
          </a:stretch>
        </p:blipFill>
        <p:spPr>
          <a:xfrm>
            <a:off x="7324627" y="617367"/>
            <a:ext cx="4350372" cy="2151106"/>
          </a:xfrm>
          <a:prstGeom prst="rect">
            <a:avLst/>
          </a:prstGeom>
        </p:spPr>
      </p:pic>
      <p:sp>
        <p:nvSpPr>
          <p:cNvPr id="9" name="TextBox 8"/>
          <p:cNvSpPr txBox="1"/>
          <p:nvPr/>
        </p:nvSpPr>
        <p:spPr>
          <a:xfrm>
            <a:off x="7110668" y="3020715"/>
            <a:ext cx="5250872" cy="369332"/>
          </a:xfrm>
          <a:prstGeom prst="rect">
            <a:avLst/>
          </a:prstGeom>
          <a:noFill/>
        </p:spPr>
        <p:txBody>
          <a:bodyPr wrap="square" rtlCol="0">
            <a:spAutoFit/>
          </a:bodyPr>
          <a:lstStyle/>
          <a:p>
            <a:r>
              <a:rPr lang="en-IN" dirty="0"/>
              <a:t>A </a:t>
            </a:r>
            <a:r>
              <a:rPr lang="en-IN" dirty="0" err="1"/>
              <a:t>thinklabs</a:t>
            </a:r>
            <a:r>
              <a:rPr lang="en-IN" dirty="0"/>
              <a:t>-one digital stethoscope (price USD 599)</a:t>
            </a:r>
          </a:p>
        </p:txBody>
      </p:sp>
      <p:sp>
        <p:nvSpPr>
          <p:cNvPr id="5" name="Title 1">
            <a:extLst>
              <a:ext uri="{FF2B5EF4-FFF2-40B4-BE49-F238E27FC236}">
                <a16:creationId xmlns:a16="http://schemas.microsoft.com/office/drawing/2014/main" id="{FE64038B-44D8-4065-938A-8BC57C2F88C5}"/>
              </a:ext>
            </a:extLst>
          </p:cNvPr>
          <p:cNvSpPr>
            <a:spLocks noGrp="1"/>
          </p:cNvSpPr>
          <p:nvPr>
            <p:ph type="title"/>
          </p:nvPr>
        </p:nvSpPr>
        <p:spPr>
          <a:xfrm>
            <a:off x="895205" y="128840"/>
            <a:ext cx="10024621" cy="977054"/>
          </a:xfrm>
        </p:spPr>
        <p:txBody>
          <a:bodyPr>
            <a:normAutofit/>
          </a:bodyPr>
          <a:lstStyle/>
          <a:p>
            <a:r>
              <a:rPr lang="en-IN" sz="4400" b="1" dirty="0">
                <a:latin typeface="+mn-lt"/>
              </a:rPr>
              <a:t>Motivation</a:t>
            </a:r>
            <a:endParaRPr lang="en-IN" sz="4000" b="1" dirty="0">
              <a:latin typeface="+mn-lt"/>
            </a:endParaRPr>
          </a:p>
        </p:txBody>
      </p:sp>
      <p:sp>
        <p:nvSpPr>
          <p:cNvPr id="6" name="Content Placeholder 2">
            <a:extLst>
              <a:ext uri="{FF2B5EF4-FFF2-40B4-BE49-F238E27FC236}">
                <a16:creationId xmlns:a16="http://schemas.microsoft.com/office/drawing/2014/main" id="{2FF9EC14-6037-48DF-8EF8-B9F6E1CECCEF}"/>
              </a:ext>
            </a:extLst>
          </p:cNvPr>
          <p:cNvSpPr txBox="1">
            <a:spLocks/>
          </p:cNvSpPr>
          <p:nvPr/>
        </p:nvSpPr>
        <p:spPr>
          <a:xfrm>
            <a:off x="895205" y="3809002"/>
            <a:ext cx="11076835" cy="198552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en-US" sz="2400" dirty="0"/>
              <a:t>Some digital stethoscopes, costing from </a:t>
            </a:r>
            <a:r>
              <a:rPr lang="en-US" sz="2400" dirty="0" err="1"/>
              <a:t>Rs</a:t>
            </a:r>
            <a:r>
              <a:rPr lang="en-US" sz="2400" dirty="0"/>
              <a:t>. 6,000 to </a:t>
            </a:r>
            <a:r>
              <a:rPr lang="en-US" sz="2400" dirty="0" err="1"/>
              <a:t>Rs</a:t>
            </a:r>
            <a:r>
              <a:rPr lang="en-US" sz="2400" dirty="0"/>
              <a:t>. 50,000 are available to very wealthy patients and rich doctors. However, even they don't provide a consistent interface to store and share. Because of their price and not much utility, most hospitals don’t spend their budget on digital stethoscopes.</a:t>
            </a:r>
          </a:p>
          <a:p>
            <a:pPr marL="342900" indent="-342900">
              <a:buFont typeface="Arial" panose="020B0604020202020204" pitchFamily="34" charset="0"/>
              <a:buChar char="•"/>
            </a:pPr>
            <a:r>
              <a:rPr lang="en-US" sz="2400" dirty="0"/>
              <a:t>Not much emphasis given to digital methods of auscultation since they are expensive.</a:t>
            </a:r>
          </a:p>
        </p:txBody>
      </p:sp>
    </p:spTree>
    <p:extLst>
      <p:ext uri="{BB962C8B-B14F-4D97-AF65-F5344CB8AC3E}">
        <p14:creationId xmlns:p14="http://schemas.microsoft.com/office/powerpoint/2010/main" val="3662993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212FC6-C133-421E-A919-634E3345A547}"/>
              </a:ext>
            </a:extLst>
          </p:cNvPr>
          <p:cNvSpPr>
            <a:spLocks noChangeArrowheads="1"/>
          </p:cNvSpPr>
          <p:nvPr/>
        </p:nvSpPr>
        <p:spPr bwMode="auto">
          <a:xfrm>
            <a:off x="409575" y="90766"/>
            <a:ext cx="5905500" cy="7294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IN" sz="2800" b="1" dirty="0"/>
              <a:t>Portal Hypertension</a:t>
            </a:r>
          </a:p>
          <a:p>
            <a:endParaRPr lang="en-IN" sz="2800" dirty="0"/>
          </a:p>
          <a:p>
            <a:pPr marL="285750" indent="-285750">
              <a:buFont typeface="Arial" panose="020B0604020202020204" pitchFamily="34" charset="0"/>
              <a:buChar char="•"/>
            </a:pPr>
            <a:r>
              <a:rPr lang="en-IN" sz="2800" dirty="0"/>
              <a:t>Also called as postural hypertension, it is a medicinal condition where pulse falls quickly after the body changes position most usually happening in the wake of standing up in the wake of sitting for drawn out stretches of time. </a:t>
            </a:r>
          </a:p>
          <a:p>
            <a:pPr marL="285750" indent="-285750">
              <a:buFont typeface="Arial" panose="020B0604020202020204" pitchFamily="34" charset="0"/>
              <a:buChar char="•"/>
            </a:pPr>
            <a:r>
              <a:rPr lang="en-IN" sz="2800" dirty="0"/>
              <a:t>Patients with postural hypertension encounter manifestations of low circulatory strain when the condition happens. The following is the visual portrayal of this classification of sound.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800" b="0" i="0" u="none" strike="noStrike" cap="none" normalizeH="0" baseline="0" dirty="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063660ED-9E81-4829-AF93-E56D0A821398}"/>
              </a:ext>
            </a:extLst>
          </p:cNvPr>
          <p:cNvSpPr>
            <a:spLocks noChangeArrowheads="1"/>
          </p:cNvSpPr>
          <p:nvPr/>
        </p:nvSpPr>
        <p:spPr bwMode="auto">
          <a:xfrm>
            <a:off x="666750" y="60198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0615DF62-7554-446D-A836-25F0E3AFA7A0}"/>
              </a:ext>
            </a:extLst>
          </p:cNvPr>
          <p:cNvPicPr/>
          <p:nvPr/>
        </p:nvPicPr>
        <p:blipFill>
          <a:blip r:embed="rId2"/>
          <a:stretch>
            <a:fillRect/>
          </a:stretch>
        </p:blipFill>
        <p:spPr>
          <a:xfrm>
            <a:off x="6315075" y="1045527"/>
            <a:ext cx="5731510" cy="4157345"/>
          </a:xfrm>
          <a:prstGeom prst="rect">
            <a:avLst/>
          </a:prstGeom>
        </p:spPr>
      </p:pic>
    </p:spTree>
    <p:extLst>
      <p:ext uri="{BB962C8B-B14F-4D97-AF65-F5344CB8AC3E}">
        <p14:creationId xmlns:p14="http://schemas.microsoft.com/office/powerpoint/2010/main" val="7019232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FB98E4-D5E9-4984-8AA8-A91FA3360AC1}"/>
              </a:ext>
            </a:extLst>
          </p:cNvPr>
          <p:cNvPicPr>
            <a:picLocks noChangeAspect="1"/>
          </p:cNvPicPr>
          <p:nvPr/>
        </p:nvPicPr>
        <p:blipFill>
          <a:blip r:embed="rId2"/>
          <a:stretch>
            <a:fillRect/>
          </a:stretch>
        </p:blipFill>
        <p:spPr>
          <a:xfrm>
            <a:off x="6201266" y="1754170"/>
            <a:ext cx="5876577" cy="4458093"/>
          </a:xfrm>
          <a:prstGeom prst="rect">
            <a:avLst/>
          </a:prstGeom>
        </p:spPr>
      </p:pic>
      <p:sp>
        <p:nvSpPr>
          <p:cNvPr id="4" name="TextBox 3">
            <a:extLst>
              <a:ext uri="{FF2B5EF4-FFF2-40B4-BE49-F238E27FC236}">
                <a16:creationId xmlns:a16="http://schemas.microsoft.com/office/drawing/2014/main" id="{5BF6E7AE-8D29-4C3F-8824-DB5DD1EA7C38}"/>
              </a:ext>
            </a:extLst>
          </p:cNvPr>
          <p:cNvSpPr txBox="1"/>
          <p:nvPr/>
        </p:nvSpPr>
        <p:spPr>
          <a:xfrm>
            <a:off x="565608" y="546755"/>
            <a:ext cx="4835951" cy="769441"/>
          </a:xfrm>
          <a:prstGeom prst="rect">
            <a:avLst/>
          </a:prstGeom>
          <a:noFill/>
        </p:spPr>
        <p:txBody>
          <a:bodyPr wrap="square" rtlCol="0">
            <a:spAutoFit/>
          </a:bodyPr>
          <a:lstStyle/>
          <a:p>
            <a:r>
              <a:rPr lang="en-IN" sz="4400" b="1" dirty="0"/>
              <a:t>Data Collection</a:t>
            </a:r>
          </a:p>
        </p:txBody>
      </p:sp>
      <p:sp>
        <p:nvSpPr>
          <p:cNvPr id="5" name="TextBox 4">
            <a:extLst>
              <a:ext uri="{FF2B5EF4-FFF2-40B4-BE49-F238E27FC236}">
                <a16:creationId xmlns:a16="http://schemas.microsoft.com/office/drawing/2014/main" id="{B9C25374-07BE-49FB-80CA-778C3966FD5B}"/>
              </a:ext>
            </a:extLst>
          </p:cNvPr>
          <p:cNvSpPr txBox="1"/>
          <p:nvPr/>
        </p:nvSpPr>
        <p:spPr>
          <a:xfrm>
            <a:off x="716437" y="1951348"/>
            <a:ext cx="5128182" cy="3046988"/>
          </a:xfrm>
          <a:prstGeom prst="rect">
            <a:avLst/>
          </a:prstGeom>
          <a:noFill/>
        </p:spPr>
        <p:txBody>
          <a:bodyPr wrap="square" rtlCol="0">
            <a:spAutoFit/>
          </a:bodyPr>
          <a:lstStyle/>
          <a:p>
            <a:pPr marL="285750" indent="-285750">
              <a:buFont typeface="Arial" panose="020B0604020202020204" pitchFamily="34" charset="0"/>
              <a:buChar char="•"/>
            </a:pPr>
            <a:r>
              <a:rPr lang="en-IN" sz="2400" dirty="0"/>
              <a:t>Each sample has 4 audio recordings, one each from right lung (top &amp; bottom) and left lung (top &amp; bottom)</a:t>
            </a:r>
          </a:p>
          <a:p>
            <a:pPr marL="285750" indent="-285750">
              <a:buFont typeface="Arial" panose="020B0604020202020204" pitchFamily="34" charset="0"/>
              <a:buChar char="•"/>
            </a:pPr>
            <a:r>
              <a:rPr lang="en-IN" sz="2400" dirty="0"/>
              <a:t>The samples were obtained from normal test subjects as well as patients suffering from illnesses like mild bronchospasm, mild </a:t>
            </a:r>
            <a:r>
              <a:rPr lang="en-IN" sz="2400" dirty="0" err="1"/>
              <a:t>wheez</a:t>
            </a:r>
            <a:r>
              <a:rPr lang="en-IN" sz="2400" dirty="0"/>
              <a:t> and portal hypertension.</a:t>
            </a:r>
          </a:p>
        </p:txBody>
      </p:sp>
    </p:spTree>
    <p:extLst>
      <p:ext uri="{BB962C8B-B14F-4D97-AF65-F5344CB8AC3E}">
        <p14:creationId xmlns:p14="http://schemas.microsoft.com/office/powerpoint/2010/main" val="20641552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DD8A4D-9234-409A-BA0E-0FBEA0DAE116}"/>
              </a:ext>
            </a:extLst>
          </p:cNvPr>
          <p:cNvPicPr>
            <a:picLocks noChangeAspect="1"/>
          </p:cNvPicPr>
          <p:nvPr/>
        </p:nvPicPr>
        <p:blipFill>
          <a:blip r:embed="rId2"/>
          <a:stretch>
            <a:fillRect/>
          </a:stretch>
        </p:blipFill>
        <p:spPr>
          <a:xfrm>
            <a:off x="450916" y="1066186"/>
            <a:ext cx="11290168" cy="5588603"/>
          </a:xfrm>
          <a:prstGeom prst="rect">
            <a:avLst/>
          </a:prstGeom>
        </p:spPr>
      </p:pic>
      <p:sp>
        <p:nvSpPr>
          <p:cNvPr id="3" name="Title 3">
            <a:extLst>
              <a:ext uri="{FF2B5EF4-FFF2-40B4-BE49-F238E27FC236}">
                <a16:creationId xmlns:a16="http://schemas.microsoft.com/office/drawing/2014/main" id="{B86F829A-220E-4629-971F-9C692EFF961B}"/>
              </a:ext>
            </a:extLst>
          </p:cNvPr>
          <p:cNvSpPr>
            <a:spLocks noGrp="1"/>
          </p:cNvSpPr>
          <p:nvPr>
            <p:ph type="title"/>
          </p:nvPr>
        </p:nvSpPr>
        <p:spPr>
          <a:xfrm>
            <a:off x="348008" y="203211"/>
            <a:ext cx="10515600" cy="669303"/>
          </a:xfrm>
        </p:spPr>
        <p:txBody>
          <a:bodyPr>
            <a:normAutofit/>
          </a:bodyPr>
          <a:lstStyle/>
          <a:p>
            <a:r>
              <a:rPr lang="en-IN" sz="3600" b="1" dirty="0">
                <a:latin typeface="+mn-lt"/>
              </a:rPr>
              <a:t>Data Collection and uploading on Firebase</a:t>
            </a:r>
          </a:p>
        </p:txBody>
      </p:sp>
    </p:spTree>
    <p:extLst>
      <p:ext uri="{BB962C8B-B14F-4D97-AF65-F5344CB8AC3E}">
        <p14:creationId xmlns:p14="http://schemas.microsoft.com/office/powerpoint/2010/main" val="36329470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AD304C-F21E-452F-84B3-25D9AF3E6278}"/>
              </a:ext>
            </a:extLst>
          </p:cNvPr>
          <p:cNvPicPr>
            <a:picLocks noChangeAspect="1"/>
          </p:cNvPicPr>
          <p:nvPr/>
        </p:nvPicPr>
        <p:blipFill rotWithShape="1">
          <a:blip r:embed="rId2">
            <a:extLst>
              <a:ext uri="{28A0092B-C50C-407E-A947-70E740481C1C}">
                <a14:useLocalDpi xmlns:a14="http://schemas.microsoft.com/office/drawing/2010/main" val="0"/>
              </a:ext>
            </a:extLst>
          </a:blip>
          <a:srcRect r="26918"/>
          <a:stretch/>
        </p:blipFill>
        <p:spPr>
          <a:xfrm>
            <a:off x="399256" y="359645"/>
            <a:ext cx="4163318" cy="5591955"/>
          </a:xfrm>
          <a:prstGeom prst="rect">
            <a:avLst/>
          </a:prstGeom>
        </p:spPr>
      </p:pic>
      <p:pic>
        <p:nvPicPr>
          <p:cNvPr id="3" name="Picture 2">
            <a:extLst>
              <a:ext uri="{FF2B5EF4-FFF2-40B4-BE49-F238E27FC236}">
                <a16:creationId xmlns:a16="http://schemas.microsoft.com/office/drawing/2014/main" id="{FEC17DAD-25DE-445C-B448-9CB19BD55373}"/>
              </a:ext>
            </a:extLst>
          </p:cNvPr>
          <p:cNvPicPr>
            <a:picLocks noChangeAspect="1"/>
          </p:cNvPicPr>
          <p:nvPr/>
        </p:nvPicPr>
        <p:blipFill rotWithShape="1">
          <a:blip r:embed="rId3">
            <a:extLst>
              <a:ext uri="{28A0092B-C50C-407E-A947-70E740481C1C}">
                <a14:useLocalDpi xmlns:a14="http://schemas.microsoft.com/office/drawing/2010/main" val="0"/>
              </a:ext>
            </a:extLst>
          </a:blip>
          <a:srcRect r="29463"/>
          <a:stretch/>
        </p:blipFill>
        <p:spPr>
          <a:xfrm>
            <a:off x="5812050" y="2161596"/>
            <a:ext cx="5980695" cy="2534808"/>
          </a:xfrm>
          <a:prstGeom prst="rect">
            <a:avLst/>
          </a:prstGeom>
        </p:spPr>
      </p:pic>
    </p:spTree>
    <p:extLst>
      <p:ext uri="{BB962C8B-B14F-4D97-AF65-F5344CB8AC3E}">
        <p14:creationId xmlns:p14="http://schemas.microsoft.com/office/powerpoint/2010/main" val="14803168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B2291-F86F-4DF8-896D-400CCCD4D557}"/>
              </a:ext>
            </a:extLst>
          </p:cNvPr>
          <p:cNvSpPr>
            <a:spLocks noGrp="1"/>
          </p:cNvSpPr>
          <p:nvPr>
            <p:ph type="title"/>
          </p:nvPr>
        </p:nvSpPr>
        <p:spPr/>
        <p:txBody>
          <a:bodyPr/>
          <a:lstStyle/>
          <a:p>
            <a:r>
              <a:rPr lang="en-IN" b="1" dirty="0">
                <a:latin typeface="+mn-lt"/>
              </a:rPr>
              <a:t>Single point Diagnosis</a:t>
            </a:r>
          </a:p>
        </p:txBody>
      </p:sp>
      <p:sp>
        <p:nvSpPr>
          <p:cNvPr id="3" name="TextBox 2">
            <a:extLst>
              <a:ext uri="{FF2B5EF4-FFF2-40B4-BE49-F238E27FC236}">
                <a16:creationId xmlns:a16="http://schemas.microsoft.com/office/drawing/2014/main" id="{7F17C000-F668-44D8-A37D-863EA256C296}"/>
              </a:ext>
            </a:extLst>
          </p:cNvPr>
          <p:cNvSpPr txBox="1"/>
          <p:nvPr/>
        </p:nvSpPr>
        <p:spPr>
          <a:xfrm>
            <a:off x="942680" y="1772239"/>
            <a:ext cx="10515600" cy="4154984"/>
          </a:xfrm>
          <a:prstGeom prst="rect">
            <a:avLst/>
          </a:prstGeom>
          <a:noFill/>
        </p:spPr>
        <p:txBody>
          <a:bodyPr wrap="square" rtlCol="0">
            <a:spAutoFit/>
          </a:bodyPr>
          <a:lstStyle/>
          <a:p>
            <a:r>
              <a:rPr lang="en-IN" sz="2400" dirty="0"/>
              <a:t>After training the classifiers, it is required that when a particular sound file is recorded through the app, it is classified using the already trained models and diagnosed for illness. So, we applied the following logic for single point diagnosis –</a:t>
            </a:r>
          </a:p>
          <a:p>
            <a:r>
              <a:rPr lang="en-IN" sz="2400" dirty="0"/>
              <a:t> </a:t>
            </a:r>
          </a:p>
          <a:p>
            <a:pPr marL="285750" indent="-285750">
              <a:buFont typeface="Arial" panose="020B0604020202020204" pitchFamily="34" charset="0"/>
              <a:buChar char="•"/>
            </a:pPr>
            <a:r>
              <a:rPr lang="en-IN" sz="2400" dirty="0"/>
              <a:t>Send the following as arguments to the function for single point diagnosis –</a:t>
            </a:r>
          </a:p>
          <a:p>
            <a:pPr marL="800100" lvl="1" indent="-342900">
              <a:buFont typeface="+mj-lt"/>
              <a:buAutoNum type="arabicPeriod"/>
            </a:pPr>
            <a:r>
              <a:rPr lang="en-IN" sz="2400" dirty="0"/>
              <a:t>Path to the audio file</a:t>
            </a:r>
          </a:p>
          <a:p>
            <a:pPr marL="800100" lvl="1" indent="-342900">
              <a:buFont typeface="+mj-lt"/>
              <a:buAutoNum type="arabicPeriod"/>
            </a:pPr>
            <a:r>
              <a:rPr lang="en-IN" sz="2400" dirty="0"/>
              <a:t>Name of the trained model to be used</a:t>
            </a:r>
          </a:p>
          <a:p>
            <a:pPr marL="800100" lvl="1" indent="-342900">
              <a:buFont typeface="+mj-lt"/>
              <a:buAutoNum type="arabicPeriod"/>
            </a:pPr>
            <a:r>
              <a:rPr lang="en-IN" sz="2400" dirty="0"/>
              <a:t>The type of classifier</a:t>
            </a:r>
          </a:p>
          <a:p>
            <a:pPr marL="285750" indent="-285750">
              <a:buFont typeface="Arial" panose="020B0604020202020204" pitchFamily="34" charset="0"/>
              <a:buChar char="•"/>
            </a:pPr>
            <a:r>
              <a:rPr lang="en-IN" sz="2400" dirty="0"/>
              <a:t>Classify the sound using the specified model by retrieving it from storage.</a:t>
            </a:r>
          </a:p>
          <a:p>
            <a:pPr marL="285750" indent="-285750">
              <a:buFont typeface="Arial" panose="020B0604020202020204" pitchFamily="34" charset="0"/>
              <a:buChar char="•"/>
            </a:pPr>
            <a:r>
              <a:rPr lang="en-IN" sz="2400" dirty="0"/>
              <a:t>Output the respective weights assigned to each of the classes denoting the probability of the sample belonging to those classes</a:t>
            </a:r>
          </a:p>
        </p:txBody>
      </p:sp>
    </p:spTree>
    <p:extLst>
      <p:ext uri="{BB962C8B-B14F-4D97-AF65-F5344CB8AC3E}">
        <p14:creationId xmlns:p14="http://schemas.microsoft.com/office/powerpoint/2010/main" val="29285999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A29BF-6289-4B83-9E7F-6552CD79EF4E}"/>
              </a:ext>
            </a:extLst>
          </p:cNvPr>
          <p:cNvSpPr>
            <a:spLocks noGrp="1"/>
          </p:cNvSpPr>
          <p:nvPr>
            <p:ph type="title"/>
          </p:nvPr>
        </p:nvSpPr>
        <p:spPr/>
        <p:txBody>
          <a:bodyPr/>
          <a:lstStyle/>
          <a:p>
            <a:r>
              <a:rPr lang="en-IN" b="1" dirty="0">
                <a:latin typeface="+mn-lt"/>
              </a:rPr>
              <a:t>Sample output of single point diagnosis</a:t>
            </a:r>
          </a:p>
        </p:txBody>
      </p:sp>
      <p:pic>
        <p:nvPicPr>
          <p:cNvPr id="3" name="Picture 2">
            <a:extLst>
              <a:ext uri="{FF2B5EF4-FFF2-40B4-BE49-F238E27FC236}">
                <a16:creationId xmlns:a16="http://schemas.microsoft.com/office/drawing/2014/main" id="{E4BA106D-C5E4-4B33-8662-0FE5679BFF0D}"/>
              </a:ext>
            </a:extLst>
          </p:cNvPr>
          <p:cNvPicPr>
            <a:picLocks noChangeAspect="1"/>
          </p:cNvPicPr>
          <p:nvPr/>
        </p:nvPicPr>
        <p:blipFill>
          <a:blip r:embed="rId2"/>
          <a:stretch>
            <a:fillRect/>
          </a:stretch>
        </p:blipFill>
        <p:spPr>
          <a:xfrm>
            <a:off x="419100" y="1830479"/>
            <a:ext cx="11353800" cy="2103534"/>
          </a:xfrm>
          <a:prstGeom prst="rect">
            <a:avLst/>
          </a:prstGeom>
        </p:spPr>
      </p:pic>
      <p:sp>
        <p:nvSpPr>
          <p:cNvPr id="4" name="TextBox 3">
            <a:extLst>
              <a:ext uri="{FF2B5EF4-FFF2-40B4-BE49-F238E27FC236}">
                <a16:creationId xmlns:a16="http://schemas.microsoft.com/office/drawing/2014/main" id="{563DAD5B-A1B7-4D04-A485-1A6C31A03A80}"/>
              </a:ext>
            </a:extLst>
          </p:cNvPr>
          <p:cNvSpPr txBox="1"/>
          <p:nvPr/>
        </p:nvSpPr>
        <p:spPr>
          <a:xfrm>
            <a:off x="517689" y="4738549"/>
            <a:ext cx="9908356" cy="1200329"/>
          </a:xfrm>
          <a:prstGeom prst="rect">
            <a:avLst/>
          </a:prstGeom>
          <a:noFill/>
        </p:spPr>
        <p:txBody>
          <a:bodyPr wrap="square" rtlCol="0">
            <a:spAutoFit/>
          </a:bodyPr>
          <a:lstStyle/>
          <a:p>
            <a:r>
              <a:rPr lang="en-IN" dirty="0"/>
              <a:t>Output is of the form : (index, array of weights) where,</a:t>
            </a:r>
          </a:p>
          <a:p>
            <a:pPr marL="285750" indent="-285750">
              <a:buFont typeface="Arial" panose="020B0604020202020204" pitchFamily="34" charset="0"/>
              <a:buChar char="•"/>
            </a:pPr>
            <a:r>
              <a:rPr lang="en-IN" dirty="0"/>
              <a:t>Index : index of class to which it is classified because of maximum weight</a:t>
            </a:r>
          </a:p>
          <a:p>
            <a:pPr marL="285750" indent="-285750">
              <a:buFont typeface="Arial" panose="020B0604020202020204" pitchFamily="34" charset="0"/>
              <a:buChar char="•"/>
            </a:pPr>
            <a:r>
              <a:rPr lang="en-IN" dirty="0"/>
              <a:t>Array of weights : array denoting the probabilities of the sample belonging to each class</a:t>
            </a:r>
          </a:p>
          <a:p>
            <a:endParaRPr lang="en-IN" dirty="0"/>
          </a:p>
        </p:txBody>
      </p:sp>
    </p:spTree>
    <p:extLst>
      <p:ext uri="{BB962C8B-B14F-4D97-AF65-F5344CB8AC3E}">
        <p14:creationId xmlns:p14="http://schemas.microsoft.com/office/powerpoint/2010/main" val="15721994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1EB1D-C352-4BAD-98CC-6E74143EB77B}"/>
              </a:ext>
            </a:extLst>
          </p:cNvPr>
          <p:cNvSpPr>
            <a:spLocks noGrp="1"/>
          </p:cNvSpPr>
          <p:nvPr>
            <p:ph type="title"/>
          </p:nvPr>
        </p:nvSpPr>
        <p:spPr/>
        <p:txBody>
          <a:bodyPr/>
          <a:lstStyle/>
          <a:p>
            <a:r>
              <a:rPr lang="en-IN" b="1" dirty="0">
                <a:latin typeface="+mn-lt"/>
              </a:rPr>
              <a:t>Modification to the single point classifier</a:t>
            </a:r>
          </a:p>
        </p:txBody>
      </p:sp>
      <p:sp>
        <p:nvSpPr>
          <p:cNvPr id="3" name="TextBox 2">
            <a:extLst>
              <a:ext uri="{FF2B5EF4-FFF2-40B4-BE49-F238E27FC236}">
                <a16:creationId xmlns:a16="http://schemas.microsoft.com/office/drawing/2014/main" id="{EC3312B5-7C86-4034-B376-6E3BA60DB101}"/>
              </a:ext>
            </a:extLst>
          </p:cNvPr>
          <p:cNvSpPr txBox="1"/>
          <p:nvPr/>
        </p:nvSpPr>
        <p:spPr>
          <a:xfrm>
            <a:off x="838200" y="1913641"/>
            <a:ext cx="10134600" cy="3785652"/>
          </a:xfrm>
          <a:prstGeom prst="rect">
            <a:avLst/>
          </a:prstGeom>
          <a:noFill/>
        </p:spPr>
        <p:txBody>
          <a:bodyPr wrap="square" rtlCol="0">
            <a:spAutoFit/>
          </a:bodyPr>
          <a:lstStyle/>
          <a:p>
            <a:r>
              <a:rPr lang="en-IN" sz="2400" dirty="0"/>
              <a:t>Our input dataset contains 4 points for every patient. Thus, we modified our single point classifier to test all 4 points and give the result, which is the name of the illness or normal. This modification was carried out as follows –</a:t>
            </a:r>
          </a:p>
          <a:p>
            <a:endParaRPr lang="en-IN" sz="2400" dirty="0"/>
          </a:p>
          <a:p>
            <a:pPr marL="285750" indent="-285750">
              <a:buFont typeface="Arial" panose="020B0604020202020204" pitchFamily="34" charset="0"/>
              <a:buChar char="•"/>
            </a:pPr>
            <a:r>
              <a:rPr lang="en-IN" sz="2400" dirty="0"/>
              <a:t>Take all 4 points sound recordings as input.</a:t>
            </a:r>
          </a:p>
          <a:p>
            <a:pPr marL="285750" indent="-285750">
              <a:buFont typeface="Arial" panose="020B0604020202020204" pitchFamily="34" charset="0"/>
              <a:buChar char="•"/>
            </a:pPr>
            <a:r>
              <a:rPr lang="en-IN" sz="2400" dirty="0"/>
              <a:t>Apply single point classification separately on each point.</a:t>
            </a:r>
          </a:p>
          <a:p>
            <a:pPr marL="285750" indent="-285750">
              <a:buFont typeface="Arial" panose="020B0604020202020204" pitchFamily="34" charset="0"/>
              <a:buChar char="•"/>
            </a:pPr>
            <a:r>
              <a:rPr lang="en-IN" sz="2400" dirty="0"/>
              <a:t>Obtain the resulting array of probabilities indicating which class each sound belongs to.</a:t>
            </a:r>
          </a:p>
          <a:p>
            <a:pPr marL="285750" indent="-285750">
              <a:buFont typeface="Arial" panose="020B0604020202020204" pitchFamily="34" charset="0"/>
              <a:buChar char="•"/>
            </a:pPr>
            <a:r>
              <a:rPr lang="en-IN" sz="2400" dirty="0"/>
              <a:t>Take average of the 4 arrays to get a resulting array with average probabilities and finally obtain the class which has the maximum probability.</a:t>
            </a:r>
          </a:p>
        </p:txBody>
      </p:sp>
    </p:spTree>
    <p:extLst>
      <p:ext uri="{BB962C8B-B14F-4D97-AF65-F5344CB8AC3E}">
        <p14:creationId xmlns:p14="http://schemas.microsoft.com/office/powerpoint/2010/main" val="16630562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51EEC-4D59-4C60-80BB-B736F01FC1C0}"/>
              </a:ext>
            </a:extLst>
          </p:cNvPr>
          <p:cNvSpPr>
            <a:spLocks noGrp="1"/>
          </p:cNvSpPr>
          <p:nvPr>
            <p:ph type="title"/>
          </p:nvPr>
        </p:nvSpPr>
        <p:spPr/>
        <p:txBody>
          <a:bodyPr/>
          <a:lstStyle/>
          <a:p>
            <a:r>
              <a:rPr lang="en-IN" b="1" dirty="0">
                <a:latin typeface="+mn-lt"/>
              </a:rPr>
              <a:t>Multiple point Diagnosis</a:t>
            </a:r>
          </a:p>
        </p:txBody>
      </p:sp>
      <p:pic>
        <p:nvPicPr>
          <p:cNvPr id="3" name="Picture 2">
            <a:extLst>
              <a:ext uri="{FF2B5EF4-FFF2-40B4-BE49-F238E27FC236}">
                <a16:creationId xmlns:a16="http://schemas.microsoft.com/office/drawing/2014/main" id="{1244746C-50E2-4479-9516-A09F7E6BB19D}"/>
              </a:ext>
            </a:extLst>
          </p:cNvPr>
          <p:cNvPicPr>
            <a:picLocks noChangeAspect="1"/>
          </p:cNvPicPr>
          <p:nvPr/>
        </p:nvPicPr>
        <p:blipFill>
          <a:blip r:embed="rId2"/>
          <a:stretch>
            <a:fillRect/>
          </a:stretch>
        </p:blipFill>
        <p:spPr>
          <a:xfrm>
            <a:off x="838200" y="1911971"/>
            <a:ext cx="10091991" cy="1971871"/>
          </a:xfrm>
          <a:prstGeom prst="rect">
            <a:avLst/>
          </a:prstGeom>
        </p:spPr>
      </p:pic>
      <p:sp>
        <p:nvSpPr>
          <p:cNvPr id="4" name="TextBox 3">
            <a:extLst>
              <a:ext uri="{FF2B5EF4-FFF2-40B4-BE49-F238E27FC236}">
                <a16:creationId xmlns:a16="http://schemas.microsoft.com/office/drawing/2014/main" id="{7A0EA6BC-B672-4A97-A790-4CC03B417A89}"/>
              </a:ext>
            </a:extLst>
          </p:cNvPr>
          <p:cNvSpPr txBox="1"/>
          <p:nvPr/>
        </p:nvSpPr>
        <p:spPr>
          <a:xfrm>
            <a:off x="838199" y="4581427"/>
            <a:ext cx="10515599" cy="1200329"/>
          </a:xfrm>
          <a:prstGeom prst="rect">
            <a:avLst/>
          </a:prstGeom>
          <a:noFill/>
        </p:spPr>
        <p:txBody>
          <a:bodyPr wrap="square" rtlCol="0">
            <a:spAutoFit/>
          </a:bodyPr>
          <a:lstStyle/>
          <a:p>
            <a:pPr marL="285750" indent="-285750">
              <a:buFont typeface="Arial" panose="020B0604020202020204" pitchFamily="34" charset="0"/>
              <a:buChar char="•"/>
            </a:pPr>
            <a:r>
              <a:rPr lang="en-IN" dirty="0"/>
              <a:t>A sample containing 4 point sounds of the class </a:t>
            </a:r>
            <a:r>
              <a:rPr lang="en-IN" dirty="0" err="1"/>
              <a:t>Mild_Bronchospasm</a:t>
            </a:r>
            <a:r>
              <a:rPr lang="en-IN" dirty="0"/>
              <a:t> is classified using the multiple point classifier. The results are the 4 arrays denoting probabilities of each point belonging to the different classes and the resultant array denoting the average probability. The sample is correctly classified as </a:t>
            </a:r>
            <a:r>
              <a:rPr lang="en-IN" dirty="0" err="1"/>
              <a:t>Mild_Bronchospasm</a:t>
            </a:r>
            <a:r>
              <a:rPr lang="en-IN" dirty="0"/>
              <a:t>.</a:t>
            </a:r>
          </a:p>
        </p:txBody>
      </p:sp>
    </p:spTree>
    <p:extLst>
      <p:ext uri="{BB962C8B-B14F-4D97-AF65-F5344CB8AC3E}">
        <p14:creationId xmlns:p14="http://schemas.microsoft.com/office/powerpoint/2010/main" val="39743141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6C445-92E8-439D-A62F-B9D88B0171C4}"/>
              </a:ext>
            </a:extLst>
          </p:cNvPr>
          <p:cNvSpPr>
            <a:spLocks noGrp="1"/>
          </p:cNvSpPr>
          <p:nvPr>
            <p:ph type="title"/>
          </p:nvPr>
        </p:nvSpPr>
        <p:spPr>
          <a:xfrm>
            <a:off x="929951" y="1782146"/>
            <a:ext cx="3942052" cy="3219061"/>
          </a:xfrm>
        </p:spPr>
        <p:txBody>
          <a:bodyPr>
            <a:normAutofit/>
          </a:bodyPr>
          <a:lstStyle/>
          <a:p>
            <a:r>
              <a:rPr lang="en-IN" sz="5400" b="1" dirty="0"/>
              <a:t>Activity Diagram of the system</a:t>
            </a:r>
          </a:p>
        </p:txBody>
      </p:sp>
      <p:pic>
        <p:nvPicPr>
          <p:cNvPr id="4" name="Picture 3">
            <a:extLst>
              <a:ext uri="{FF2B5EF4-FFF2-40B4-BE49-F238E27FC236}">
                <a16:creationId xmlns:a16="http://schemas.microsoft.com/office/drawing/2014/main" id="{2AC87297-8EBC-4FFA-820A-5C5B22EB70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5992" y="0"/>
            <a:ext cx="5586057" cy="6858000"/>
          </a:xfrm>
          <a:prstGeom prst="rect">
            <a:avLst/>
          </a:prstGeom>
        </p:spPr>
      </p:pic>
    </p:spTree>
    <p:extLst>
      <p:ext uri="{BB962C8B-B14F-4D97-AF65-F5344CB8AC3E}">
        <p14:creationId xmlns:p14="http://schemas.microsoft.com/office/powerpoint/2010/main" val="16945564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683C6-BDB6-414A-8C67-1861356816FC}"/>
              </a:ext>
            </a:extLst>
          </p:cNvPr>
          <p:cNvSpPr>
            <a:spLocks noGrp="1"/>
          </p:cNvSpPr>
          <p:nvPr>
            <p:ph type="title" idx="4294967295"/>
          </p:nvPr>
        </p:nvSpPr>
        <p:spPr>
          <a:xfrm>
            <a:off x="793102" y="2155825"/>
            <a:ext cx="10515600" cy="2546350"/>
          </a:xfrm>
        </p:spPr>
        <p:txBody>
          <a:bodyPr>
            <a:normAutofit/>
          </a:bodyPr>
          <a:lstStyle/>
          <a:p>
            <a:pPr algn="ctr"/>
            <a:r>
              <a:rPr lang="en-IN" sz="7200" b="1" dirty="0"/>
              <a:t>Some Snapshots of our project</a:t>
            </a:r>
            <a:endParaRPr lang="en-IN" sz="7200" dirty="0"/>
          </a:p>
        </p:txBody>
      </p:sp>
    </p:spTree>
    <p:extLst>
      <p:ext uri="{BB962C8B-B14F-4D97-AF65-F5344CB8AC3E}">
        <p14:creationId xmlns:p14="http://schemas.microsoft.com/office/powerpoint/2010/main" val="3910895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atin typeface="+mn-lt"/>
              </a:rPr>
              <a:t>Problem Statement</a:t>
            </a:r>
          </a:p>
        </p:txBody>
      </p:sp>
      <p:pic>
        <p:nvPicPr>
          <p:cNvPr id="3074" name="Picture 2" descr="Image result for stethoscope vector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50084" y="4037280"/>
            <a:ext cx="1825625" cy="2370941"/>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Image result for sound recorder vector ic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86357" y="4037280"/>
            <a:ext cx="2414443" cy="2414443"/>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Image result for machine learning vector icon"/>
          <p:cNvPicPr>
            <a:picLocks noChangeAspect="1" noChangeArrowheads="1"/>
          </p:cNvPicPr>
          <p:nvPr/>
        </p:nvPicPr>
        <p:blipFill rotWithShape="1">
          <a:blip r:embed="rId4">
            <a:extLst>
              <a:ext uri="{28A0092B-C50C-407E-A947-70E740481C1C}">
                <a14:useLocalDpi xmlns:a14="http://schemas.microsoft.com/office/drawing/2010/main" val="0"/>
              </a:ext>
            </a:extLst>
          </a:blip>
          <a:srcRect l="30365" t="70976" r="50459" b="11126"/>
          <a:stretch/>
        </p:blipFill>
        <p:spPr bwMode="auto">
          <a:xfrm>
            <a:off x="7561118" y="3796144"/>
            <a:ext cx="3009900" cy="280924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408218" y="4724400"/>
            <a:ext cx="858982" cy="1200329"/>
          </a:xfrm>
          <a:prstGeom prst="rect">
            <a:avLst/>
          </a:prstGeom>
          <a:noFill/>
        </p:spPr>
        <p:txBody>
          <a:bodyPr wrap="square" rtlCol="0">
            <a:spAutoFit/>
          </a:bodyPr>
          <a:lstStyle/>
          <a:p>
            <a:r>
              <a:rPr lang="en-IN" sz="7200" dirty="0"/>
              <a:t>+</a:t>
            </a:r>
          </a:p>
        </p:txBody>
      </p:sp>
      <p:sp>
        <p:nvSpPr>
          <p:cNvPr id="7" name="TextBox 6"/>
          <p:cNvSpPr txBox="1"/>
          <p:nvPr/>
        </p:nvSpPr>
        <p:spPr>
          <a:xfrm>
            <a:off x="6604866" y="4724399"/>
            <a:ext cx="1413164" cy="1200329"/>
          </a:xfrm>
          <a:prstGeom prst="rect">
            <a:avLst/>
          </a:prstGeom>
          <a:noFill/>
        </p:spPr>
        <p:txBody>
          <a:bodyPr wrap="square" rtlCol="0">
            <a:spAutoFit/>
          </a:bodyPr>
          <a:lstStyle/>
          <a:p>
            <a:r>
              <a:rPr lang="en-IN" sz="7200" dirty="0"/>
              <a:t>=</a:t>
            </a:r>
          </a:p>
        </p:txBody>
      </p:sp>
      <p:sp>
        <p:nvSpPr>
          <p:cNvPr id="5" name="Content Placeholder 4">
            <a:extLst>
              <a:ext uri="{FF2B5EF4-FFF2-40B4-BE49-F238E27FC236}">
                <a16:creationId xmlns:a16="http://schemas.microsoft.com/office/drawing/2014/main" id="{2B08C858-E36C-41C8-B1A3-DECA5E4F97A7}"/>
              </a:ext>
            </a:extLst>
          </p:cNvPr>
          <p:cNvSpPr>
            <a:spLocks noGrp="1"/>
          </p:cNvSpPr>
          <p:nvPr>
            <p:ph idx="1"/>
          </p:nvPr>
        </p:nvSpPr>
        <p:spPr/>
        <p:txBody>
          <a:bodyPr/>
          <a:lstStyle/>
          <a:p>
            <a:r>
              <a:rPr lang="en-US" dirty="0"/>
              <a:t>We plan to develop a low cost digital stethoscope and an accompanying android app to store the data on a server and also, suggest illness by a machine learning model developed on collected data so that doctors can get better idea about the diagnosis by auscultation. </a:t>
            </a:r>
            <a:endParaRPr lang="en-IN" dirty="0"/>
          </a:p>
          <a:p>
            <a:endParaRPr lang="en-IN" dirty="0"/>
          </a:p>
        </p:txBody>
      </p:sp>
    </p:spTree>
    <p:extLst>
      <p:ext uri="{BB962C8B-B14F-4D97-AF65-F5344CB8AC3E}">
        <p14:creationId xmlns:p14="http://schemas.microsoft.com/office/powerpoint/2010/main" val="169405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DE175CF-EEFB-42D4-9668-7F287AC4AD4D}"/>
              </a:ext>
            </a:extLst>
          </p:cNvPr>
          <p:cNvPicPr>
            <a:picLocks noChangeAspect="1"/>
          </p:cNvPicPr>
          <p:nvPr/>
        </p:nvPicPr>
        <p:blipFill>
          <a:blip r:embed="rId2"/>
          <a:stretch>
            <a:fillRect/>
          </a:stretch>
        </p:blipFill>
        <p:spPr>
          <a:xfrm>
            <a:off x="1905437" y="581240"/>
            <a:ext cx="8381125" cy="5858536"/>
          </a:xfrm>
          <a:prstGeom prst="rect">
            <a:avLst/>
          </a:prstGeom>
        </p:spPr>
      </p:pic>
    </p:spTree>
    <p:extLst>
      <p:ext uri="{BB962C8B-B14F-4D97-AF65-F5344CB8AC3E}">
        <p14:creationId xmlns:p14="http://schemas.microsoft.com/office/powerpoint/2010/main" val="7424990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138045-DF4C-4BDA-A6D6-75DA4893EBD4}"/>
              </a:ext>
            </a:extLst>
          </p:cNvPr>
          <p:cNvPicPr>
            <a:picLocks noChangeAspect="1"/>
          </p:cNvPicPr>
          <p:nvPr/>
        </p:nvPicPr>
        <p:blipFill>
          <a:blip r:embed="rId2"/>
          <a:stretch>
            <a:fillRect/>
          </a:stretch>
        </p:blipFill>
        <p:spPr>
          <a:xfrm>
            <a:off x="1855237" y="363564"/>
            <a:ext cx="8481526" cy="6291575"/>
          </a:xfrm>
          <a:prstGeom prst="rect">
            <a:avLst/>
          </a:prstGeom>
        </p:spPr>
      </p:pic>
    </p:spTree>
    <p:extLst>
      <p:ext uri="{BB962C8B-B14F-4D97-AF65-F5344CB8AC3E}">
        <p14:creationId xmlns:p14="http://schemas.microsoft.com/office/powerpoint/2010/main" val="31642976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D11152-ABE2-465E-86BD-274C56F64995}"/>
              </a:ext>
            </a:extLst>
          </p:cNvPr>
          <p:cNvPicPr>
            <a:picLocks noChangeAspect="1"/>
          </p:cNvPicPr>
          <p:nvPr/>
        </p:nvPicPr>
        <p:blipFill>
          <a:blip r:embed="rId2"/>
          <a:stretch>
            <a:fillRect/>
          </a:stretch>
        </p:blipFill>
        <p:spPr>
          <a:xfrm>
            <a:off x="1824925" y="111967"/>
            <a:ext cx="8345441" cy="6481297"/>
          </a:xfrm>
          <a:prstGeom prst="rect">
            <a:avLst/>
          </a:prstGeom>
        </p:spPr>
      </p:pic>
    </p:spTree>
    <p:extLst>
      <p:ext uri="{BB962C8B-B14F-4D97-AF65-F5344CB8AC3E}">
        <p14:creationId xmlns:p14="http://schemas.microsoft.com/office/powerpoint/2010/main" val="11624218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0617B-6569-41CB-AAC3-9ABBF21991E7}"/>
              </a:ext>
            </a:extLst>
          </p:cNvPr>
          <p:cNvSpPr>
            <a:spLocks noGrp="1"/>
          </p:cNvSpPr>
          <p:nvPr>
            <p:ph type="title"/>
          </p:nvPr>
        </p:nvSpPr>
        <p:spPr/>
        <p:txBody>
          <a:bodyPr/>
          <a:lstStyle/>
          <a:p>
            <a:r>
              <a:rPr lang="en-IN" b="1" dirty="0">
                <a:latin typeface="+mn-lt"/>
              </a:rPr>
              <a:t>Scalability of the model</a:t>
            </a:r>
          </a:p>
        </p:txBody>
      </p:sp>
      <p:sp>
        <p:nvSpPr>
          <p:cNvPr id="4" name="Rectangle 3">
            <a:extLst>
              <a:ext uri="{FF2B5EF4-FFF2-40B4-BE49-F238E27FC236}">
                <a16:creationId xmlns:a16="http://schemas.microsoft.com/office/drawing/2014/main" id="{3C6C61E7-1F48-4F4E-A04A-4F601892B17E}"/>
              </a:ext>
            </a:extLst>
          </p:cNvPr>
          <p:cNvSpPr/>
          <p:nvPr/>
        </p:nvSpPr>
        <p:spPr>
          <a:xfrm>
            <a:off x="838200" y="2011199"/>
            <a:ext cx="10747342" cy="2677656"/>
          </a:xfrm>
          <a:prstGeom prst="rect">
            <a:avLst/>
          </a:prstGeom>
        </p:spPr>
        <p:txBody>
          <a:bodyPr wrap="square">
            <a:spAutoFit/>
          </a:bodyPr>
          <a:lstStyle/>
          <a:p>
            <a:pPr marL="342900" lvl="0" indent="-342900">
              <a:buFont typeface="Arial" panose="020B0604020202020204" pitchFamily="34" charset="0"/>
              <a:buChar char="•"/>
            </a:pPr>
            <a:r>
              <a:rPr lang="en-IN" sz="2400" dirty="0"/>
              <a:t>This model can be easily extended to classify any number of points together – 4,8,16.</a:t>
            </a:r>
          </a:p>
          <a:p>
            <a:pPr marL="342900" lvl="0" indent="-342900">
              <a:buFont typeface="Arial" panose="020B0604020202020204" pitchFamily="34" charset="0"/>
              <a:buChar char="•"/>
            </a:pPr>
            <a:r>
              <a:rPr lang="en-IN" sz="2400" dirty="0"/>
              <a:t>This is because, the algorithm for multiple point classification as applied to 4 point classification as of now can be modified for more points by only changing the number of inputs in the code.</a:t>
            </a:r>
          </a:p>
          <a:p>
            <a:pPr marL="342900" lvl="0" indent="-342900">
              <a:buFont typeface="Arial" panose="020B0604020202020204" pitchFamily="34" charset="0"/>
              <a:buChar char="•"/>
            </a:pPr>
            <a:r>
              <a:rPr lang="en-IN" sz="2400" dirty="0"/>
              <a:t>If the doctors/medical students are able to start collecting data of more points for each patient, the code is capable of adapting to it.</a:t>
            </a:r>
          </a:p>
        </p:txBody>
      </p:sp>
    </p:spTree>
    <p:extLst>
      <p:ext uri="{BB962C8B-B14F-4D97-AF65-F5344CB8AC3E}">
        <p14:creationId xmlns:p14="http://schemas.microsoft.com/office/powerpoint/2010/main" val="23961310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8BFDE-B1FF-4972-9212-C69FF9479451}"/>
              </a:ext>
            </a:extLst>
          </p:cNvPr>
          <p:cNvSpPr>
            <a:spLocks noGrp="1"/>
          </p:cNvSpPr>
          <p:nvPr>
            <p:ph type="title"/>
          </p:nvPr>
        </p:nvSpPr>
        <p:spPr/>
        <p:txBody>
          <a:bodyPr/>
          <a:lstStyle/>
          <a:p>
            <a:r>
              <a:rPr lang="en-IN" b="1" dirty="0">
                <a:latin typeface="+mn-lt"/>
              </a:rPr>
              <a:t>Conclusion</a:t>
            </a:r>
          </a:p>
        </p:txBody>
      </p:sp>
      <p:sp>
        <p:nvSpPr>
          <p:cNvPr id="3" name="TextBox 2">
            <a:extLst>
              <a:ext uri="{FF2B5EF4-FFF2-40B4-BE49-F238E27FC236}">
                <a16:creationId xmlns:a16="http://schemas.microsoft.com/office/drawing/2014/main" id="{6FEBBB07-4327-4D68-B055-89CBD75F2A48}"/>
              </a:ext>
            </a:extLst>
          </p:cNvPr>
          <p:cNvSpPr txBox="1"/>
          <p:nvPr/>
        </p:nvSpPr>
        <p:spPr>
          <a:xfrm>
            <a:off x="838200" y="1809946"/>
            <a:ext cx="10200588" cy="2308324"/>
          </a:xfrm>
          <a:prstGeom prst="rect">
            <a:avLst/>
          </a:prstGeom>
          <a:noFill/>
        </p:spPr>
        <p:txBody>
          <a:bodyPr wrap="square" rtlCol="0">
            <a:spAutoFit/>
          </a:bodyPr>
          <a:lstStyle/>
          <a:p>
            <a:pPr marL="285750" indent="-285750">
              <a:buFont typeface="Arial" panose="020B0604020202020204" pitchFamily="34" charset="0"/>
              <a:buChar char="•"/>
            </a:pPr>
            <a:r>
              <a:rPr lang="en-IN" sz="2400" dirty="0"/>
              <a:t>We are now successfully able to diagnose and classify three major respiratory/pulmonary disorders namely bronchospasm, wheezing and hypertension along with ascertaining whether a patient is normal or not. </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This project has been a revelation also with respect to our knowledge and understanding of telemedicine.</a:t>
            </a:r>
          </a:p>
        </p:txBody>
      </p:sp>
    </p:spTree>
    <p:extLst>
      <p:ext uri="{BB962C8B-B14F-4D97-AF65-F5344CB8AC3E}">
        <p14:creationId xmlns:p14="http://schemas.microsoft.com/office/powerpoint/2010/main" val="8312726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atin typeface="+mn-lt"/>
              </a:rPr>
              <a:t>Future scope</a:t>
            </a:r>
          </a:p>
        </p:txBody>
      </p:sp>
      <p:sp>
        <p:nvSpPr>
          <p:cNvPr id="3" name="Content Placeholder 2"/>
          <p:cNvSpPr>
            <a:spLocks noGrp="1"/>
          </p:cNvSpPr>
          <p:nvPr>
            <p:ph idx="1"/>
          </p:nvPr>
        </p:nvSpPr>
        <p:spPr/>
        <p:txBody>
          <a:bodyPr/>
          <a:lstStyle/>
          <a:p>
            <a:pPr lvl="0">
              <a:buFont typeface="Wingdings" panose="05000000000000000000" pitchFamily="2" charset="2"/>
              <a:buChar char="Ø"/>
            </a:pPr>
            <a:r>
              <a:rPr lang="en-IN" dirty="0"/>
              <a:t>Apart from recording the sounds and storing the audio files in Firebase Storage, the android app will also integrate the classifier and predict the illness for the patient. </a:t>
            </a:r>
          </a:p>
          <a:p>
            <a:pPr lvl="0">
              <a:buFont typeface="Wingdings" panose="05000000000000000000" pitchFamily="2" charset="2"/>
              <a:buChar char="Ø"/>
            </a:pPr>
            <a:r>
              <a:rPr lang="en-IN" dirty="0"/>
              <a:t>We will also try to analyse the collected data to provide insights on traits like age-group, gender and location.</a:t>
            </a:r>
          </a:p>
          <a:p>
            <a:pPr marL="0" indent="0">
              <a:buNone/>
            </a:pPr>
            <a:endParaRPr lang="en-IN" dirty="0"/>
          </a:p>
        </p:txBody>
      </p:sp>
    </p:spTree>
    <p:extLst>
      <p:ext uri="{BB962C8B-B14F-4D97-AF65-F5344CB8AC3E}">
        <p14:creationId xmlns:p14="http://schemas.microsoft.com/office/powerpoint/2010/main" val="1349632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FBD77-C793-4372-9A9B-4B6B987E47E5}"/>
              </a:ext>
            </a:extLst>
          </p:cNvPr>
          <p:cNvSpPr>
            <a:spLocks noGrp="1"/>
          </p:cNvSpPr>
          <p:nvPr>
            <p:ph type="title"/>
          </p:nvPr>
        </p:nvSpPr>
        <p:spPr>
          <a:xfrm>
            <a:off x="1024812" y="729019"/>
            <a:ext cx="10515600" cy="1325563"/>
          </a:xfrm>
        </p:spPr>
        <p:txBody>
          <a:bodyPr/>
          <a:lstStyle/>
          <a:p>
            <a:r>
              <a:rPr lang="en-IN" sz="4800" b="1" dirty="0"/>
              <a:t>Our Solution</a:t>
            </a:r>
            <a:endParaRPr lang="en-IN" b="1" dirty="0"/>
          </a:p>
        </p:txBody>
      </p:sp>
      <p:pic>
        <p:nvPicPr>
          <p:cNvPr id="4" name="Picture 4" descr="Image result for machine learning apps vector icon">
            <a:extLst>
              <a:ext uri="{FF2B5EF4-FFF2-40B4-BE49-F238E27FC236}">
                <a16:creationId xmlns:a16="http://schemas.microsoft.com/office/drawing/2014/main" id="{CE0309C1-B319-40AF-AF5B-1CCFE48A9605}"/>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27126"/>
          <a:stretch/>
        </p:blipFill>
        <p:spPr bwMode="auto">
          <a:xfrm>
            <a:off x="8697642" y="162308"/>
            <a:ext cx="3320186" cy="2291644"/>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9AB7CE6-3BCA-470D-BAD3-02FE01BD2254}"/>
              </a:ext>
            </a:extLst>
          </p:cNvPr>
          <p:cNvSpPr>
            <a:spLocks noGrp="1"/>
          </p:cNvSpPr>
          <p:nvPr>
            <p:ph idx="1"/>
          </p:nvPr>
        </p:nvSpPr>
        <p:spPr>
          <a:xfrm>
            <a:off x="922176" y="2344354"/>
            <a:ext cx="10515600" cy="4351338"/>
          </a:xfrm>
        </p:spPr>
        <p:txBody>
          <a:bodyPr>
            <a:normAutofit/>
          </a:bodyPr>
          <a:lstStyle/>
          <a:p>
            <a:r>
              <a:rPr lang="en-US" dirty="0"/>
              <a:t>We developed a low cost digital stethoscope and an accompanying android app to store the data on a server.</a:t>
            </a:r>
          </a:p>
          <a:p>
            <a:r>
              <a:rPr lang="en-IN" dirty="0"/>
              <a:t>The user – whether a doctor or a normal person can listen to the heart and lung sounds using our apparatus and simultaneously record these sounds using the android app.</a:t>
            </a:r>
          </a:p>
          <a:p>
            <a:r>
              <a:rPr lang="en-IN" dirty="0"/>
              <a:t>These sound recordings will be available on the firebase server, which can be heard or downloaded.</a:t>
            </a:r>
          </a:p>
          <a:p>
            <a:r>
              <a:rPr lang="en-IN" dirty="0"/>
              <a:t>User can diagnose the sounds to check for illness using the classifier model trained on data collected.</a:t>
            </a:r>
            <a:endParaRPr lang="en-US" dirty="0"/>
          </a:p>
        </p:txBody>
      </p:sp>
    </p:spTree>
    <p:extLst>
      <p:ext uri="{BB962C8B-B14F-4D97-AF65-F5344CB8AC3E}">
        <p14:creationId xmlns:p14="http://schemas.microsoft.com/office/powerpoint/2010/main" val="666999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95547" y="1690688"/>
            <a:ext cx="10823702" cy="4786750"/>
          </a:xfrm>
          <a:prstGeom prst="rect">
            <a:avLst/>
          </a:prstGeom>
        </p:spPr>
        <p:txBody>
          <a:bodyPr wrap="square">
            <a:spAutoFit/>
          </a:bodyPr>
          <a:lstStyle/>
          <a:p>
            <a:pPr algn="just"/>
            <a:r>
              <a:rPr lang="en-US" sz="2000" dirty="0"/>
              <a:t>“Such solutions can help government rapidly reduce health costs and increase the penetration of high edge diagnostics in rural areas.”</a:t>
            </a:r>
          </a:p>
          <a:p>
            <a:pPr algn="just"/>
            <a:r>
              <a:rPr lang="en-US" sz="2000" dirty="0"/>
              <a:t>   – </a:t>
            </a:r>
            <a:r>
              <a:rPr lang="en-US" sz="2000" dirty="0" err="1"/>
              <a:t>Rucha</a:t>
            </a:r>
            <a:r>
              <a:rPr lang="en-US" sz="2000" dirty="0"/>
              <a:t> </a:t>
            </a:r>
            <a:r>
              <a:rPr lang="en-US" sz="2000" dirty="0" err="1"/>
              <a:t>Aurangabadkar</a:t>
            </a:r>
            <a:r>
              <a:rPr lang="en-US" sz="2000" dirty="0"/>
              <a:t>, Student, Govt. Medical College and Hospital, Chiplun, Maharashtra</a:t>
            </a:r>
          </a:p>
          <a:p>
            <a:pPr algn="just"/>
            <a:endParaRPr lang="en-US" sz="2000" dirty="0"/>
          </a:p>
          <a:p>
            <a:pPr algn="just"/>
            <a:r>
              <a:rPr lang="en-US" sz="2000" dirty="0"/>
              <a:t>“Auscultation is a job of an expert doctor, and any tool that can aid in its interpretation coupled with cost-effective method is both pioneering and game-changing in the medical industry”</a:t>
            </a:r>
          </a:p>
          <a:p>
            <a:pPr algn="just"/>
            <a:r>
              <a:rPr lang="en-US" sz="2000" dirty="0"/>
              <a:t>   – Dr. Nilesh </a:t>
            </a:r>
            <a:r>
              <a:rPr lang="en-US" sz="2000" dirty="0" err="1"/>
              <a:t>Bhadane</a:t>
            </a:r>
            <a:r>
              <a:rPr lang="en-US" sz="2000" dirty="0"/>
              <a:t>, General </a:t>
            </a:r>
            <a:r>
              <a:rPr lang="en-US" sz="2000" dirty="0" err="1"/>
              <a:t>Anaesthesiast</a:t>
            </a:r>
            <a:r>
              <a:rPr lang="en-US" sz="2000" dirty="0"/>
              <a:t>,</a:t>
            </a:r>
          </a:p>
          <a:p>
            <a:pPr algn="just"/>
            <a:r>
              <a:rPr lang="en-US" sz="2000" dirty="0"/>
              <a:t>H N Reliance Hospital, Mumbai</a:t>
            </a:r>
          </a:p>
          <a:p>
            <a:pPr algn="just"/>
            <a:endParaRPr lang="en-US" sz="2000" dirty="0"/>
          </a:p>
          <a:p>
            <a:pPr algn="just"/>
            <a:r>
              <a:rPr lang="en-IN" sz="2000" dirty="0"/>
              <a:t>“I shall provide full support and consultation in the design and data collection of this project along with any other help from my colleagues. Such endeavours must always be welcomed.” </a:t>
            </a:r>
          </a:p>
          <a:p>
            <a:pPr algn="just"/>
            <a:r>
              <a:rPr lang="en-IN" sz="2000" dirty="0"/>
              <a:t>   – </a:t>
            </a:r>
            <a:r>
              <a:rPr lang="en-IN" sz="2000" dirty="0" err="1"/>
              <a:t>Suneeta</a:t>
            </a:r>
            <a:r>
              <a:rPr lang="en-IN" sz="2000" dirty="0"/>
              <a:t>, Asst. Medical Superintendent,</a:t>
            </a:r>
          </a:p>
          <a:p>
            <a:pPr algn="just"/>
            <a:r>
              <a:rPr lang="en-IN" sz="2000" dirty="0"/>
              <a:t>SRHC Hospital, </a:t>
            </a:r>
            <a:r>
              <a:rPr lang="en-IN" sz="2000" dirty="0" err="1"/>
              <a:t>Narela</a:t>
            </a:r>
            <a:r>
              <a:rPr lang="en-IN" sz="2000" dirty="0"/>
              <a:t>, Delhi </a:t>
            </a:r>
          </a:p>
          <a:p>
            <a:endParaRPr lang="en-IN" sz="2000" dirty="0"/>
          </a:p>
          <a:p>
            <a:endParaRPr lang="en-IN" sz="2000" dirty="0"/>
          </a:p>
        </p:txBody>
      </p:sp>
      <p:sp>
        <p:nvSpPr>
          <p:cNvPr id="3" name="Title 1">
            <a:extLst>
              <a:ext uri="{FF2B5EF4-FFF2-40B4-BE49-F238E27FC236}">
                <a16:creationId xmlns:a16="http://schemas.microsoft.com/office/drawing/2014/main" id="{D12CA0A0-453E-4FF7-BB0D-D9A1A15D21EC}"/>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800" b="1" dirty="0"/>
              <a:t>Opinions and support of industry</a:t>
            </a:r>
            <a:endParaRPr lang="en-IN" b="1" dirty="0"/>
          </a:p>
        </p:txBody>
      </p:sp>
    </p:spTree>
    <p:extLst>
      <p:ext uri="{BB962C8B-B14F-4D97-AF65-F5344CB8AC3E}">
        <p14:creationId xmlns:p14="http://schemas.microsoft.com/office/powerpoint/2010/main" val="2500152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335716" y="873136"/>
            <a:ext cx="7520567" cy="4766121"/>
          </a:xfrm>
          <a:prstGeom prst="rect">
            <a:avLst/>
          </a:prstGeom>
        </p:spPr>
      </p:pic>
      <p:sp>
        <p:nvSpPr>
          <p:cNvPr id="6" name="TextBox 5"/>
          <p:cNvSpPr txBox="1"/>
          <p:nvPr/>
        </p:nvSpPr>
        <p:spPr>
          <a:xfrm>
            <a:off x="0" y="5462921"/>
            <a:ext cx="12192000" cy="1200329"/>
          </a:xfrm>
          <a:prstGeom prst="rect">
            <a:avLst/>
          </a:prstGeom>
          <a:noFill/>
        </p:spPr>
        <p:txBody>
          <a:bodyPr wrap="square" rtlCol="0">
            <a:spAutoFit/>
          </a:bodyPr>
          <a:lstStyle/>
          <a:p>
            <a:pPr algn="ctr"/>
            <a:r>
              <a:rPr lang="en-US" dirty="0"/>
              <a:t>The apparatus consists of chest-piece, ear-piece and a 3.5 mm microphone with audio jack. These three parts are connected with a Y-connector latex tube and another tube with larger diameter to join one end of Y-connector to the stethoscope tube for the ear-piece. This enables recording of sound with the mic while listening through the earpiece.</a:t>
            </a:r>
            <a:endParaRPr lang="en-IN" dirty="0"/>
          </a:p>
          <a:p>
            <a:pPr algn="ctr"/>
            <a:endParaRPr lang="en-IN" dirty="0"/>
          </a:p>
        </p:txBody>
      </p:sp>
      <p:sp>
        <p:nvSpPr>
          <p:cNvPr id="2" name="TextBox 1">
            <a:extLst>
              <a:ext uri="{FF2B5EF4-FFF2-40B4-BE49-F238E27FC236}">
                <a16:creationId xmlns:a16="http://schemas.microsoft.com/office/drawing/2014/main" id="{7100367D-A6E7-4B74-B928-988505E582E7}"/>
              </a:ext>
            </a:extLst>
          </p:cNvPr>
          <p:cNvSpPr txBox="1"/>
          <p:nvPr/>
        </p:nvSpPr>
        <p:spPr>
          <a:xfrm>
            <a:off x="4382019" y="103695"/>
            <a:ext cx="3427960" cy="769441"/>
          </a:xfrm>
          <a:prstGeom prst="rect">
            <a:avLst/>
          </a:prstGeom>
          <a:noFill/>
        </p:spPr>
        <p:txBody>
          <a:bodyPr wrap="square" rtlCol="0">
            <a:spAutoFit/>
          </a:bodyPr>
          <a:lstStyle/>
          <a:p>
            <a:r>
              <a:rPr lang="en-IN" sz="4400" b="1" dirty="0"/>
              <a:t>Apparatus</a:t>
            </a:r>
            <a:endParaRPr lang="en-IN" b="1" dirty="0"/>
          </a:p>
        </p:txBody>
      </p:sp>
    </p:spTree>
    <p:extLst>
      <p:ext uri="{BB962C8B-B14F-4D97-AF65-F5344CB8AC3E}">
        <p14:creationId xmlns:p14="http://schemas.microsoft.com/office/powerpoint/2010/main" val="3425328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66913-DB35-45EB-AE87-CDAD60561905}"/>
              </a:ext>
            </a:extLst>
          </p:cNvPr>
          <p:cNvSpPr>
            <a:spLocks noGrp="1"/>
          </p:cNvSpPr>
          <p:nvPr>
            <p:ph type="title"/>
          </p:nvPr>
        </p:nvSpPr>
        <p:spPr>
          <a:xfrm>
            <a:off x="595604" y="163656"/>
            <a:ext cx="10515600" cy="1325563"/>
          </a:xfrm>
        </p:spPr>
        <p:txBody>
          <a:bodyPr/>
          <a:lstStyle/>
          <a:p>
            <a:r>
              <a:rPr lang="en-IN" b="1" dirty="0">
                <a:latin typeface="+mn-lt"/>
              </a:rPr>
              <a:t>Comparison of quality of sounds recorded</a:t>
            </a:r>
          </a:p>
        </p:txBody>
      </p:sp>
      <p:pic>
        <p:nvPicPr>
          <p:cNvPr id="4" name="Content Placeholder 3">
            <a:extLst>
              <a:ext uri="{FF2B5EF4-FFF2-40B4-BE49-F238E27FC236}">
                <a16:creationId xmlns:a16="http://schemas.microsoft.com/office/drawing/2014/main" id="{33B3BA26-0A57-486B-A3DD-FD95E17376D3}"/>
              </a:ext>
            </a:extLst>
          </p:cNvPr>
          <p:cNvPicPr>
            <a:picLocks noGrp="1"/>
          </p:cNvPicPr>
          <p:nvPr>
            <p:ph idx="1"/>
          </p:nvPr>
        </p:nvPicPr>
        <p:blipFill rotWithShape="1">
          <a:blip r:embed="rId6"/>
          <a:srcRect t="10106"/>
          <a:stretch/>
        </p:blipFill>
        <p:spPr>
          <a:xfrm>
            <a:off x="838200" y="2130458"/>
            <a:ext cx="5764110" cy="3911568"/>
          </a:xfrm>
          <a:prstGeom prst="rect">
            <a:avLst/>
          </a:prstGeom>
        </p:spPr>
      </p:pic>
      <p:pic>
        <p:nvPicPr>
          <p:cNvPr id="5" name="Picture 4">
            <a:extLst>
              <a:ext uri="{FF2B5EF4-FFF2-40B4-BE49-F238E27FC236}">
                <a16:creationId xmlns:a16="http://schemas.microsoft.com/office/drawing/2014/main" id="{4A5E5CD8-780B-49C8-BF2B-6ABA95F6B93B}"/>
              </a:ext>
            </a:extLst>
          </p:cNvPr>
          <p:cNvPicPr/>
          <p:nvPr/>
        </p:nvPicPr>
        <p:blipFill rotWithShape="1">
          <a:blip r:embed="rId7"/>
          <a:srcRect t="5970"/>
          <a:stretch/>
        </p:blipFill>
        <p:spPr>
          <a:xfrm>
            <a:off x="6460490" y="2060622"/>
            <a:ext cx="5731510" cy="3981403"/>
          </a:xfrm>
          <a:prstGeom prst="rect">
            <a:avLst/>
          </a:prstGeom>
        </p:spPr>
      </p:pic>
      <p:pic>
        <p:nvPicPr>
          <p:cNvPr id="6" name="AUD-20171010-WA0001">
            <a:hlinkClick r:id="" action="ppaction://media"/>
            <a:extLst>
              <a:ext uri="{FF2B5EF4-FFF2-40B4-BE49-F238E27FC236}">
                <a16:creationId xmlns:a16="http://schemas.microsoft.com/office/drawing/2014/main" id="{2A94F6E2-9375-46D0-91E4-CD7F295ED87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590854" y="5964895"/>
            <a:ext cx="487363" cy="487363"/>
          </a:xfrm>
          <a:prstGeom prst="rect">
            <a:avLst/>
          </a:prstGeom>
        </p:spPr>
      </p:pic>
      <p:pic>
        <p:nvPicPr>
          <p:cNvPr id="7" name="AUD-20171010-WA0000">
            <a:hlinkClick r:id="" action="ppaction://media"/>
            <a:extLst>
              <a:ext uri="{FF2B5EF4-FFF2-40B4-BE49-F238E27FC236}">
                <a16:creationId xmlns:a16="http://schemas.microsoft.com/office/drawing/2014/main" id="{1C522CA8-DE7F-4212-A858-0BE4B640C485}"/>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082563" y="6042026"/>
            <a:ext cx="487363" cy="487363"/>
          </a:xfrm>
          <a:prstGeom prst="rect">
            <a:avLst/>
          </a:prstGeom>
        </p:spPr>
      </p:pic>
      <p:sp>
        <p:nvSpPr>
          <p:cNvPr id="8" name="TextBox 7">
            <a:extLst>
              <a:ext uri="{FF2B5EF4-FFF2-40B4-BE49-F238E27FC236}">
                <a16:creationId xmlns:a16="http://schemas.microsoft.com/office/drawing/2014/main" id="{B5B88C54-0521-4341-B99A-6529FF798142}"/>
              </a:ext>
            </a:extLst>
          </p:cNvPr>
          <p:cNvSpPr txBox="1"/>
          <p:nvPr/>
        </p:nvSpPr>
        <p:spPr>
          <a:xfrm>
            <a:off x="2691536" y="1524137"/>
            <a:ext cx="2286000" cy="369332"/>
          </a:xfrm>
          <a:prstGeom prst="rect">
            <a:avLst/>
          </a:prstGeom>
          <a:noFill/>
        </p:spPr>
        <p:txBody>
          <a:bodyPr wrap="square" rtlCol="0">
            <a:spAutoFit/>
          </a:bodyPr>
          <a:lstStyle/>
          <a:p>
            <a:r>
              <a:rPr lang="en-IN" dirty="0"/>
              <a:t>Initial phase recording </a:t>
            </a:r>
          </a:p>
        </p:txBody>
      </p:sp>
      <p:sp>
        <p:nvSpPr>
          <p:cNvPr id="9" name="TextBox 8">
            <a:extLst>
              <a:ext uri="{FF2B5EF4-FFF2-40B4-BE49-F238E27FC236}">
                <a16:creationId xmlns:a16="http://schemas.microsoft.com/office/drawing/2014/main" id="{459681D9-8276-4FCA-BDA5-975F09EB8695}"/>
              </a:ext>
            </a:extLst>
          </p:cNvPr>
          <p:cNvSpPr txBox="1"/>
          <p:nvPr/>
        </p:nvSpPr>
        <p:spPr>
          <a:xfrm>
            <a:off x="8183245" y="1247741"/>
            <a:ext cx="2286000" cy="646331"/>
          </a:xfrm>
          <a:prstGeom prst="rect">
            <a:avLst/>
          </a:prstGeom>
          <a:noFill/>
        </p:spPr>
        <p:txBody>
          <a:bodyPr wrap="square" rtlCol="0">
            <a:spAutoFit/>
          </a:bodyPr>
          <a:lstStyle/>
          <a:p>
            <a:r>
              <a:rPr lang="en-IN" dirty="0"/>
              <a:t>Final recording from improved stethoscope</a:t>
            </a:r>
          </a:p>
        </p:txBody>
      </p:sp>
      <p:sp>
        <p:nvSpPr>
          <p:cNvPr id="10" name="TextBox 9">
            <a:extLst>
              <a:ext uri="{FF2B5EF4-FFF2-40B4-BE49-F238E27FC236}">
                <a16:creationId xmlns:a16="http://schemas.microsoft.com/office/drawing/2014/main" id="{467590FB-B5A4-49F3-84A5-35B6A668D64F}"/>
              </a:ext>
            </a:extLst>
          </p:cNvPr>
          <p:cNvSpPr txBox="1"/>
          <p:nvPr/>
        </p:nvSpPr>
        <p:spPr>
          <a:xfrm>
            <a:off x="516002" y="1927677"/>
            <a:ext cx="461665" cy="3120713"/>
          </a:xfrm>
          <a:prstGeom prst="rect">
            <a:avLst/>
          </a:prstGeom>
          <a:noFill/>
        </p:spPr>
        <p:txBody>
          <a:bodyPr vert="vert270" wrap="square" rtlCol="0">
            <a:spAutoFit/>
          </a:bodyPr>
          <a:lstStyle/>
          <a:p>
            <a:r>
              <a:rPr lang="en-IN" dirty="0"/>
              <a:t>Signal Amplitude  (x10</a:t>
            </a:r>
            <a:r>
              <a:rPr lang="en-IN" baseline="30000" dirty="0"/>
              <a:t>-5 </a:t>
            </a:r>
            <a:r>
              <a:rPr lang="en-IN" dirty="0"/>
              <a:t>m)</a:t>
            </a:r>
          </a:p>
        </p:txBody>
      </p:sp>
      <p:sp>
        <p:nvSpPr>
          <p:cNvPr id="11" name="TextBox 10">
            <a:extLst>
              <a:ext uri="{FF2B5EF4-FFF2-40B4-BE49-F238E27FC236}">
                <a16:creationId xmlns:a16="http://schemas.microsoft.com/office/drawing/2014/main" id="{3F25DB70-F679-49EB-985B-EF7E1E1C60C4}"/>
              </a:ext>
            </a:extLst>
          </p:cNvPr>
          <p:cNvSpPr txBox="1"/>
          <p:nvPr/>
        </p:nvSpPr>
        <p:spPr>
          <a:xfrm>
            <a:off x="5137608" y="6042025"/>
            <a:ext cx="3214540" cy="369332"/>
          </a:xfrm>
          <a:prstGeom prst="rect">
            <a:avLst/>
          </a:prstGeom>
          <a:noFill/>
        </p:spPr>
        <p:txBody>
          <a:bodyPr wrap="square" rtlCol="0">
            <a:spAutoFit/>
          </a:bodyPr>
          <a:lstStyle/>
          <a:p>
            <a:r>
              <a:rPr lang="en-IN" dirty="0"/>
              <a:t>Time (x10</a:t>
            </a:r>
            <a:r>
              <a:rPr lang="en-IN" baseline="30000" dirty="0"/>
              <a:t>-5 </a:t>
            </a:r>
            <a:r>
              <a:rPr lang="en-IN" dirty="0"/>
              <a:t>sec)</a:t>
            </a:r>
          </a:p>
        </p:txBody>
      </p:sp>
    </p:spTree>
    <p:extLst>
      <p:ext uri="{BB962C8B-B14F-4D97-AF65-F5344CB8AC3E}">
        <p14:creationId xmlns:p14="http://schemas.microsoft.com/office/powerpoint/2010/main" val="23404591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54" fill="hold"/>
                                        <p:tgtEl>
                                          <p:spTgt spid="6"/>
                                        </p:tgtEl>
                                      </p:cBhvr>
                                    </p:cmd>
                                  </p:childTnLst>
                                </p:cTn>
                              </p:par>
                            </p:childTnLst>
                          </p:cTn>
                        </p:par>
                      </p:childTnLst>
                    </p:cTn>
                  </p:par>
                </p:childTnLst>
              </p:cTn>
              <p:nextCondLst>
                <p:cond evt="onClick" delay="0">
                  <p:tgtEl>
                    <p:spTgt spid="6"/>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3072" fill="hold"/>
                                        <p:tgtEl>
                                          <p:spTgt spid="7"/>
                                        </p:tgtEl>
                                      </p:cBhvr>
                                    </p:cmd>
                                  </p:childTnLst>
                                </p:cTn>
                              </p:par>
                            </p:childTnLst>
                          </p:cTn>
                        </p:par>
                      </p:childTnLst>
                    </p:cTn>
                  </p:par>
                </p:childTnLst>
              </p:cTn>
              <p:nextCondLst>
                <p:cond evt="onClick" delay="0">
                  <p:tgtEl>
                    <p:spTgt spid="7"/>
                  </p:tgtEl>
                </p:cond>
              </p:nextCondLst>
            </p:seq>
            <p:audio>
              <p:cMediaNode vol="80000">
                <p:cTn id="12" fill="hold" display="0">
                  <p:stCondLst>
                    <p:cond delay="indefinite"/>
                  </p:stCondLst>
                  <p:endCondLst>
                    <p:cond evt="onStopAudio" delay="0">
                      <p:tgtEl>
                        <p:sldTgt/>
                      </p:tgtEl>
                    </p:cond>
                  </p:endCondLst>
                </p:cTn>
                <p:tgtEl>
                  <p:spTgt spid="6"/>
                </p:tgtEl>
              </p:cMediaNode>
            </p:audio>
            <p:audio>
              <p:cMediaNode vol="80000">
                <p:cTn id="13"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75E5C-D6EC-43B2-9CCF-42FF353F4C37}"/>
              </a:ext>
            </a:extLst>
          </p:cNvPr>
          <p:cNvSpPr>
            <a:spLocks noGrp="1"/>
          </p:cNvSpPr>
          <p:nvPr>
            <p:ph type="title"/>
          </p:nvPr>
        </p:nvSpPr>
        <p:spPr/>
        <p:txBody>
          <a:bodyPr/>
          <a:lstStyle/>
          <a:p>
            <a:r>
              <a:rPr lang="en-IN" b="1" dirty="0">
                <a:latin typeface="+mn-lt"/>
              </a:rPr>
              <a:t>Input Dataset for comparing classifiers</a:t>
            </a:r>
          </a:p>
        </p:txBody>
      </p:sp>
      <p:sp>
        <p:nvSpPr>
          <p:cNvPr id="3" name="Content Placeholder 2">
            <a:extLst>
              <a:ext uri="{FF2B5EF4-FFF2-40B4-BE49-F238E27FC236}">
                <a16:creationId xmlns:a16="http://schemas.microsoft.com/office/drawing/2014/main" id="{840C4037-72AA-48A9-87B1-09DEDEAAD1B7}"/>
              </a:ext>
            </a:extLst>
          </p:cNvPr>
          <p:cNvSpPr>
            <a:spLocks noGrp="1"/>
          </p:cNvSpPr>
          <p:nvPr>
            <p:ph idx="1"/>
          </p:nvPr>
        </p:nvSpPr>
        <p:spPr>
          <a:xfrm>
            <a:off x="838200" y="1476836"/>
            <a:ext cx="10515600" cy="4351338"/>
          </a:xfrm>
        </p:spPr>
        <p:txBody>
          <a:bodyPr>
            <a:normAutofit fontScale="92500"/>
          </a:bodyPr>
          <a:lstStyle/>
          <a:p>
            <a:pPr marL="0" indent="0">
              <a:buNone/>
            </a:pPr>
            <a:r>
              <a:rPr lang="en-IN" dirty="0"/>
              <a:t>Since the actual data gathering would be taking some time to acquire from hospitals, we have an online repository of audio files that contained auscultatory sounds of heart. The audio files contained data tagged as one of the following 4 categories as suggested by medical experts. This dataset is gathered from a clinic trial in hospitals using the digital stethoscope.</a:t>
            </a:r>
          </a:p>
          <a:p>
            <a:pPr marL="514350" lvl="0" indent="-514350">
              <a:buFont typeface="+mj-lt"/>
              <a:buAutoNum type="arabicPeriod"/>
            </a:pPr>
            <a:r>
              <a:rPr lang="en-IN" dirty="0"/>
              <a:t>Normal Heart Sound</a:t>
            </a:r>
          </a:p>
          <a:p>
            <a:pPr marL="514350" lvl="0" indent="-514350">
              <a:buFont typeface="+mj-lt"/>
              <a:buAutoNum type="arabicPeriod"/>
            </a:pPr>
            <a:r>
              <a:rPr lang="en-IN" dirty="0"/>
              <a:t>Murmur Heart Sound</a:t>
            </a:r>
          </a:p>
          <a:p>
            <a:pPr marL="514350" lvl="0" indent="-514350">
              <a:buFont typeface="+mj-lt"/>
              <a:buAutoNum type="arabicPeriod"/>
            </a:pPr>
            <a:r>
              <a:rPr lang="en-IN" dirty="0"/>
              <a:t>Extra Heart Sound</a:t>
            </a:r>
          </a:p>
          <a:p>
            <a:pPr marL="514350" lvl="0" indent="-514350">
              <a:buFont typeface="+mj-lt"/>
              <a:buAutoNum type="arabicPeriod"/>
            </a:pPr>
            <a:r>
              <a:rPr lang="en-IN" dirty="0" err="1"/>
              <a:t>Artifact</a:t>
            </a:r>
            <a:r>
              <a:rPr lang="en-IN" dirty="0"/>
              <a:t> in Signal</a:t>
            </a:r>
          </a:p>
          <a:p>
            <a:pPr marL="0" indent="0">
              <a:buNone/>
            </a:pPr>
            <a:r>
              <a:rPr lang="en-IN" dirty="0"/>
              <a:t>A brief description of each of the categories is given in the following slides.</a:t>
            </a:r>
          </a:p>
        </p:txBody>
      </p:sp>
    </p:spTree>
    <p:extLst>
      <p:ext uri="{BB962C8B-B14F-4D97-AF65-F5344CB8AC3E}">
        <p14:creationId xmlns:p14="http://schemas.microsoft.com/office/powerpoint/2010/main" val="245998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AD144-AD05-4D03-A4CB-E7AA85602AD9}"/>
              </a:ext>
            </a:extLst>
          </p:cNvPr>
          <p:cNvSpPr>
            <a:spLocks noGrp="1"/>
          </p:cNvSpPr>
          <p:nvPr>
            <p:ph type="title"/>
          </p:nvPr>
        </p:nvSpPr>
        <p:spPr/>
        <p:txBody>
          <a:bodyPr>
            <a:normAutofit/>
          </a:bodyPr>
          <a:lstStyle/>
          <a:p>
            <a:r>
              <a:rPr lang="en-IN" sz="4400" b="1" dirty="0">
                <a:latin typeface="+mn-lt"/>
              </a:rPr>
              <a:t>Normal Heart Sound</a:t>
            </a:r>
          </a:p>
        </p:txBody>
      </p:sp>
      <p:sp>
        <p:nvSpPr>
          <p:cNvPr id="4" name="Text Placeholder 3">
            <a:extLst>
              <a:ext uri="{FF2B5EF4-FFF2-40B4-BE49-F238E27FC236}">
                <a16:creationId xmlns:a16="http://schemas.microsoft.com/office/drawing/2014/main" id="{77691666-7CF8-4F47-A391-44019F8EE22E}"/>
              </a:ext>
            </a:extLst>
          </p:cNvPr>
          <p:cNvSpPr>
            <a:spLocks noGrp="1"/>
          </p:cNvSpPr>
          <p:nvPr>
            <p:ph type="body" sz="half" idx="2"/>
          </p:nvPr>
        </p:nvSpPr>
        <p:spPr>
          <a:xfrm>
            <a:off x="839788" y="2057400"/>
            <a:ext cx="5256212" cy="4220852"/>
          </a:xfrm>
        </p:spPr>
        <p:txBody>
          <a:bodyPr>
            <a:noAutofit/>
          </a:bodyPr>
          <a:lstStyle/>
          <a:p>
            <a:r>
              <a:rPr lang="en-IN" sz="1800" dirty="0"/>
              <a:t>In the Normal category there are normal, healthy heart sounds. These may contain noise in the final second of the recording as the device is removed from the body. A normal heart sound has a clear “</a:t>
            </a:r>
            <a:r>
              <a:rPr lang="en-IN" sz="1800" dirty="0" err="1"/>
              <a:t>lub</a:t>
            </a:r>
            <a:r>
              <a:rPr lang="en-IN" sz="1800" dirty="0"/>
              <a:t> dub, </a:t>
            </a:r>
            <a:r>
              <a:rPr lang="en-IN" sz="1800" dirty="0" err="1"/>
              <a:t>lub</a:t>
            </a:r>
            <a:r>
              <a:rPr lang="en-IN" sz="1800" dirty="0"/>
              <a:t> dub” pattern, with the time from “</a:t>
            </a:r>
            <a:r>
              <a:rPr lang="en-IN" sz="1800" dirty="0" err="1"/>
              <a:t>lub</a:t>
            </a:r>
            <a:r>
              <a:rPr lang="en-IN" sz="1800" dirty="0"/>
              <a:t>” to “dub” shorter than the time from “dub” to the next “</a:t>
            </a:r>
            <a:r>
              <a:rPr lang="en-IN" sz="1800" dirty="0" err="1"/>
              <a:t>lub</a:t>
            </a:r>
            <a:r>
              <a:rPr lang="en-IN" sz="1800" dirty="0"/>
              <a:t>” (when the heart rate is less than 140 beats per minute). Note the temporal description of “</a:t>
            </a:r>
            <a:r>
              <a:rPr lang="en-IN" sz="1800" dirty="0" err="1"/>
              <a:t>lub</a:t>
            </a:r>
            <a:r>
              <a:rPr lang="en-IN" sz="1800" dirty="0"/>
              <a:t>” and “dub” locations over time in the following illustration:</a:t>
            </a:r>
          </a:p>
          <a:p>
            <a:r>
              <a:rPr lang="en-IN" sz="1800" dirty="0"/>
              <a:t>…</a:t>
            </a:r>
            <a:r>
              <a:rPr lang="en-IN" sz="1800" dirty="0" err="1"/>
              <a:t>lub</a:t>
            </a:r>
            <a:r>
              <a:rPr lang="en-IN" sz="1800" dirty="0"/>
              <a:t>……….dub……………. </a:t>
            </a:r>
            <a:r>
              <a:rPr lang="en-IN" sz="1800" dirty="0" err="1"/>
              <a:t>lub</a:t>
            </a:r>
            <a:r>
              <a:rPr lang="en-IN" sz="1800" dirty="0"/>
              <a:t>……….dub……………. </a:t>
            </a:r>
            <a:r>
              <a:rPr lang="en-IN" sz="1800" dirty="0" err="1"/>
              <a:t>lub</a:t>
            </a:r>
            <a:r>
              <a:rPr lang="en-IN" sz="1800" dirty="0"/>
              <a:t>……….dub……………. </a:t>
            </a:r>
            <a:r>
              <a:rPr lang="en-IN" sz="1800" dirty="0" err="1"/>
              <a:t>lub</a:t>
            </a:r>
            <a:r>
              <a:rPr lang="en-IN" sz="1800" dirty="0"/>
              <a:t>……….dub…</a:t>
            </a:r>
          </a:p>
        </p:txBody>
      </p:sp>
      <p:pic>
        <p:nvPicPr>
          <p:cNvPr id="6" name="Picture 5">
            <a:extLst>
              <a:ext uri="{FF2B5EF4-FFF2-40B4-BE49-F238E27FC236}">
                <a16:creationId xmlns:a16="http://schemas.microsoft.com/office/drawing/2014/main" id="{775D9F7B-76C9-4A42-A53E-D46657038ADC}"/>
              </a:ext>
            </a:extLst>
          </p:cNvPr>
          <p:cNvPicPr/>
          <p:nvPr/>
        </p:nvPicPr>
        <p:blipFill>
          <a:blip r:embed="rId4"/>
          <a:stretch>
            <a:fillRect/>
          </a:stretch>
        </p:blipFill>
        <p:spPr>
          <a:xfrm>
            <a:off x="6322235" y="1764374"/>
            <a:ext cx="5731510" cy="4177665"/>
          </a:xfrm>
          <a:prstGeom prst="rect">
            <a:avLst/>
          </a:prstGeom>
        </p:spPr>
      </p:pic>
      <p:pic>
        <p:nvPicPr>
          <p:cNvPr id="7" name="201101070538-1-0-4">
            <a:hlinkClick r:id="" action="ppaction://media"/>
            <a:extLst>
              <a:ext uri="{FF2B5EF4-FFF2-40B4-BE49-F238E27FC236}">
                <a16:creationId xmlns:a16="http://schemas.microsoft.com/office/drawing/2014/main" id="{DA8C1793-9C70-4A7B-B661-86A9C6E1D17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68643" y="1013619"/>
            <a:ext cx="487362" cy="487362"/>
          </a:xfrm>
          <a:prstGeom prst="rect">
            <a:avLst/>
          </a:prstGeom>
        </p:spPr>
      </p:pic>
      <p:sp>
        <p:nvSpPr>
          <p:cNvPr id="8" name="TextBox 7">
            <a:extLst>
              <a:ext uri="{FF2B5EF4-FFF2-40B4-BE49-F238E27FC236}">
                <a16:creationId xmlns:a16="http://schemas.microsoft.com/office/drawing/2014/main" id="{6B42A916-0D8D-4A52-90C5-A1D9FD6A23D4}"/>
              </a:ext>
            </a:extLst>
          </p:cNvPr>
          <p:cNvSpPr txBox="1"/>
          <p:nvPr/>
        </p:nvSpPr>
        <p:spPr>
          <a:xfrm>
            <a:off x="5963124" y="1730033"/>
            <a:ext cx="461665" cy="3120713"/>
          </a:xfrm>
          <a:prstGeom prst="rect">
            <a:avLst/>
          </a:prstGeom>
          <a:noFill/>
        </p:spPr>
        <p:txBody>
          <a:bodyPr vert="vert270" wrap="square" rtlCol="0">
            <a:spAutoFit/>
          </a:bodyPr>
          <a:lstStyle/>
          <a:p>
            <a:r>
              <a:rPr lang="en-IN" dirty="0"/>
              <a:t>Signal Amplitude  (x10</a:t>
            </a:r>
            <a:r>
              <a:rPr lang="en-IN" baseline="30000" dirty="0"/>
              <a:t>-5 </a:t>
            </a:r>
            <a:r>
              <a:rPr lang="en-IN" dirty="0"/>
              <a:t>m)</a:t>
            </a:r>
          </a:p>
        </p:txBody>
      </p:sp>
      <p:sp>
        <p:nvSpPr>
          <p:cNvPr id="9" name="TextBox 8">
            <a:extLst>
              <a:ext uri="{FF2B5EF4-FFF2-40B4-BE49-F238E27FC236}">
                <a16:creationId xmlns:a16="http://schemas.microsoft.com/office/drawing/2014/main" id="{82BC7ADD-277C-4B0E-B12B-17F0F43AFD5C}"/>
              </a:ext>
            </a:extLst>
          </p:cNvPr>
          <p:cNvSpPr txBox="1"/>
          <p:nvPr/>
        </p:nvSpPr>
        <p:spPr>
          <a:xfrm>
            <a:off x="8473126" y="5882266"/>
            <a:ext cx="3214540" cy="646331"/>
          </a:xfrm>
          <a:prstGeom prst="rect">
            <a:avLst/>
          </a:prstGeom>
          <a:noFill/>
        </p:spPr>
        <p:txBody>
          <a:bodyPr wrap="square" rtlCol="0">
            <a:spAutoFit/>
          </a:bodyPr>
          <a:lstStyle/>
          <a:p>
            <a:r>
              <a:rPr lang="en-IN" dirty="0"/>
              <a:t>Time (x10</a:t>
            </a:r>
            <a:r>
              <a:rPr lang="en-IN" baseline="30000" dirty="0"/>
              <a:t>-5 </a:t>
            </a:r>
            <a:r>
              <a:rPr lang="en-IN" dirty="0"/>
              <a:t>sec)</a:t>
            </a:r>
          </a:p>
        </p:txBody>
      </p:sp>
    </p:spTree>
    <p:extLst>
      <p:ext uri="{BB962C8B-B14F-4D97-AF65-F5344CB8AC3E}">
        <p14:creationId xmlns:p14="http://schemas.microsoft.com/office/powerpoint/2010/main" val="2358953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3.xml><?xml version="1.0" encoding="utf-8"?>
<a:theme xmlns:a="http://schemas.openxmlformats.org/drawingml/2006/main" name="1_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2646</TotalTime>
  <Words>2096</Words>
  <Application>Microsoft Office PowerPoint</Application>
  <PresentationFormat>Widescreen</PresentationFormat>
  <Paragraphs>167</Paragraphs>
  <Slides>35</Slides>
  <Notes>0</Notes>
  <HiddenSlides>0</HiddenSlides>
  <MMClips>6</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35</vt:i4>
      </vt:variant>
    </vt:vector>
  </HeadingPairs>
  <TitlesOfParts>
    <vt:vector size="45" baseType="lpstr">
      <vt:lpstr>Arial</vt:lpstr>
      <vt:lpstr>Calibri</vt:lpstr>
      <vt:lpstr>Calibri Light</vt:lpstr>
      <vt:lpstr>Garamond</vt:lpstr>
      <vt:lpstr>Mangal</vt:lpstr>
      <vt:lpstr>Times New Roman</vt:lpstr>
      <vt:lpstr>Wingdings</vt:lpstr>
      <vt:lpstr>Office Theme</vt:lpstr>
      <vt:lpstr>Organic</vt:lpstr>
      <vt:lpstr>1_Organic</vt:lpstr>
      <vt:lpstr>Medical Diagnosis of Ailments through supervised learning techniques on Auscultatory         sounds of the human body</vt:lpstr>
      <vt:lpstr>Motivation</vt:lpstr>
      <vt:lpstr>Problem Statement</vt:lpstr>
      <vt:lpstr>Our Solution</vt:lpstr>
      <vt:lpstr>PowerPoint Presentation</vt:lpstr>
      <vt:lpstr>PowerPoint Presentation</vt:lpstr>
      <vt:lpstr>Comparison of quality of sounds recorded</vt:lpstr>
      <vt:lpstr>Input Dataset for comparing classifiers</vt:lpstr>
      <vt:lpstr>Normal Heart Sound</vt:lpstr>
      <vt:lpstr>Murmur Heart Sound</vt:lpstr>
      <vt:lpstr>Extra Heart Sound</vt:lpstr>
      <vt:lpstr>Artifacts in Signal</vt:lpstr>
      <vt:lpstr>Classification of Heart Sounds</vt:lpstr>
      <vt:lpstr>Analysis of Classifiers tested in previous semester</vt:lpstr>
      <vt:lpstr>PowerPoint Presentation</vt:lpstr>
      <vt:lpstr>PowerPoint Presentation</vt:lpstr>
      <vt:lpstr>Input Dataset for actual diagnosis</vt:lpstr>
      <vt:lpstr>PowerPoint Presentation</vt:lpstr>
      <vt:lpstr>PowerPoint Presentation</vt:lpstr>
      <vt:lpstr>PowerPoint Presentation</vt:lpstr>
      <vt:lpstr>PowerPoint Presentation</vt:lpstr>
      <vt:lpstr>Data Collection and uploading on Firebase</vt:lpstr>
      <vt:lpstr>PowerPoint Presentation</vt:lpstr>
      <vt:lpstr>Single point Diagnosis</vt:lpstr>
      <vt:lpstr>Sample output of single point diagnosis</vt:lpstr>
      <vt:lpstr>Modification to the single point classifier</vt:lpstr>
      <vt:lpstr>Multiple point Diagnosis</vt:lpstr>
      <vt:lpstr>Activity Diagram of the system</vt:lpstr>
      <vt:lpstr>Some Snapshots of our project</vt:lpstr>
      <vt:lpstr>PowerPoint Presentation</vt:lpstr>
      <vt:lpstr>PowerPoint Presentation</vt:lpstr>
      <vt:lpstr>PowerPoint Presentation</vt:lpstr>
      <vt:lpstr>Scalability of the model</vt:lpstr>
      <vt:lpstr>Conclusion</vt:lpstr>
      <vt:lpstr>Future scope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 Tech Final Year Major Project</dc:title>
  <dc:creator>Shantanu</dc:creator>
  <cp:lastModifiedBy>Abha Saxena</cp:lastModifiedBy>
  <cp:revision>219</cp:revision>
  <dcterms:created xsi:type="dcterms:W3CDTF">2017-10-10T04:56:01Z</dcterms:created>
  <dcterms:modified xsi:type="dcterms:W3CDTF">2018-05-16T08:07:43Z</dcterms:modified>
</cp:coreProperties>
</file>

<file path=docProps/thumbnail.jpeg>
</file>